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57"/>
  </p:notesMasterIdLst>
  <p:sldIdLst>
    <p:sldId id="1369" r:id="rId5"/>
    <p:sldId id="1382" r:id="rId6"/>
    <p:sldId id="1364" r:id="rId7"/>
    <p:sldId id="1455" r:id="rId8"/>
    <p:sldId id="1459" r:id="rId9"/>
    <p:sldId id="1460" r:id="rId10"/>
    <p:sldId id="1477" r:id="rId11"/>
    <p:sldId id="1494" r:id="rId12"/>
    <p:sldId id="1516" r:id="rId13"/>
    <p:sldId id="1541" r:id="rId14"/>
    <p:sldId id="1543" r:id="rId15"/>
    <p:sldId id="1520" r:id="rId16"/>
    <p:sldId id="1385" r:id="rId17"/>
    <p:sldId id="1386" r:id="rId18"/>
    <p:sldId id="3940" r:id="rId19"/>
    <p:sldId id="1551" r:id="rId20"/>
    <p:sldId id="1523" r:id="rId21"/>
    <p:sldId id="3912" r:id="rId22"/>
    <p:sldId id="3941" r:id="rId23"/>
    <p:sldId id="1363" r:id="rId24"/>
    <p:sldId id="1555" r:id="rId25"/>
    <p:sldId id="1558" r:id="rId26"/>
    <p:sldId id="1368" r:id="rId27"/>
    <p:sldId id="1426" r:id="rId28"/>
    <p:sldId id="1425" r:id="rId29"/>
    <p:sldId id="3933" r:id="rId30"/>
    <p:sldId id="3934" r:id="rId31"/>
    <p:sldId id="3935" r:id="rId32"/>
    <p:sldId id="3936" r:id="rId33"/>
    <p:sldId id="3937" r:id="rId34"/>
    <p:sldId id="1529" r:id="rId35"/>
    <p:sldId id="1544" r:id="rId36"/>
    <p:sldId id="1531" r:id="rId37"/>
    <p:sldId id="1532" r:id="rId38"/>
    <p:sldId id="1533" r:id="rId39"/>
    <p:sldId id="1534" r:id="rId40"/>
    <p:sldId id="1535" r:id="rId41"/>
    <p:sldId id="1536" r:id="rId42"/>
    <p:sldId id="3938" r:id="rId43"/>
    <p:sldId id="1456" r:id="rId44"/>
    <p:sldId id="3939" r:id="rId45"/>
    <p:sldId id="1478" r:id="rId46"/>
    <p:sldId id="1547" r:id="rId47"/>
    <p:sldId id="1548" r:id="rId48"/>
    <p:sldId id="1549" r:id="rId49"/>
    <p:sldId id="1524" r:id="rId50"/>
    <p:sldId id="1213" r:id="rId51"/>
    <p:sldId id="1224" r:id="rId52"/>
    <p:sldId id="256" r:id="rId53"/>
    <p:sldId id="1212" r:id="rId54"/>
    <p:sldId id="1513" r:id="rId55"/>
    <p:sldId id="1542"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308EB3-C6CC-41E7-8CC6-8C2C6F723D88}">
          <p14:sldIdLst>
            <p14:sldId id="1369"/>
            <p14:sldId id="1382"/>
            <p14:sldId id="1364"/>
            <p14:sldId id="1455"/>
            <p14:sldId id="1459"/>
            <p14:sldId id="1460"/>
            <p14:sldId id="1477"/>
            <p14:sldId id="1494"/>
            <p14:sldId id="1516"/>
            <p14:sldId id="1541"/>
            <p14:sldId id="1543"/>
            <p14:sldId id="1520"/>
            <p14:sldId id="1385"/>
            <p14:sldId id="1386"/>
            <p14:sldId id="3940"/>
            <p14:sldId id="1551"/>
            <p14:sldId id="1523"/>
            <p14:sldId id="3912"/>
            <p14:sldId id="3941"/>
            <p14:sldId id="1363"/>
            <p14:sldId id="1555"/>
            <p14:sldId id="1558"/>
            <p14:sldId id="1368"/>
            <p14:sldId id="1426"/>
            <p14:sldId id="1425"/>
          </p14:sldIdLst>
        </p14:section>
        <p14:section name="調査活動②" id="{552FE465-00DD-45D4-A38A-79FFDDEE24CB}">
          <p14:sldIdLst>
            <p14:sldId id="3933"/>
            <p14:sldId id="3934"/>
            <p14:sldId id="3935"/>
            <p14:sldId id="3936"/>
            <p14:sldId id="3937"/>
            <p14:sldId id="1529"/>
            <p14:sldId id="1544"/>
            <p14:sldId id="1531"/>
            <p14:sldId id="1532"/>
            <p14:sldId id="1533"/>
            <p14:sldId id="1534"/>
            <p14:sldId id="1535"/>
            <p14:sldId id="1536"/>
            <p14:sldId id="3938"/>
            <p14:sldId id="1456"/>
            <p14:sldId id="3939"/>
            <p14:sldId id="1478"/>
            <p14:sldId id="1547"/>
            <p14:sldId id="1548"/>
            <p14:sldId id="1549"/>
            <p14:sldId id="1524"/>
            <p14:sldId id="1213"/>
            <p14:sldId id="1224"/>
            <p14:sldId id="256"/>
            <p14:sldId id="1212"/>
            <p14:sldId id="1513"/>
            <p14:sldId id="1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0" autoAdjust="0"/>
    <p:restoredTop sz="86081" autoAdjust="0"/>
  </p:normalViewPr>
  <p:slideViewPr>
    <p:cSldViewPr snapToGrid="0">
      <p:cViewPr varScale="1">
        <p:scale>
          <a:sx n="57" d="100"/>
          <a:sy n="57" d="100"/>
        </p:scale>
        <p:origin x="940" y="4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本日は、先生方にこれまでの活動の成果と課題についてレビューをいただけれと考えております。</a:t>
            </a:r>
            <a:endParaRPr kumimoji="1" lang="en-US" altLang="ja-JP" dirty="0"/>
          </a:p>
          <a:p>
            <a:r>
              <a:rPr kumimoji="1" lang="ja-JP" altLang="en-US" dirty="0"/>
              <a:t>弊社内でも研究開発テーマの見直しのフェーズにありますので、共同研究を通じて得られた成果や見えてきた課題についてコメントいただけるとありがたいです。</a:t>
            </a:r>
            <a:endParaRPr kumimoji="1" lang="en-US" altLang="ja-JP" dirty="0"/>
          </a:p>
          <a:p>
            <a:r>
              <a:rPr kumimoji="1" lang="ja-JP" altLang="en-US" dirty="0"/>
              <a:t>また、今後の活動についてご相談させていただければと考えています。</a:t>
            </a:r>
            <a:endParaRPr kumimoji="1" lang="en-US" altLang="ja-JP" dirty="0"/>
          </a:p>
          <a:p>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13618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それでは、もう少し詳しく活動の現状についてお話いたします。</a:t>
            </a:r>
          </a:p>
          <a:p>
            <a:r>
              <a:rPr kumimoji="1" lang="ja-JP" altLang="en-US" dirty="0"/>
              <a:t>ここに挙げた</a:t>
            </a:r>
            <a:r>
              <a:rPr kumimoji="1" lang="en-US" altLang="ja-JP" dirty="0"/>
              <a:t>3</a:t>
            </a:r>
            <a:r>
              <a:rPr kumimoji="1" lang="ja-JP" altLang="en-US" dirty="0"/>
              <a:t>つの観点、設計戦略と要素技術開発・タンパク質設計の技術動向・プロジェクトの進め方、について以降のスライドでご説明していきます。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125223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最後に、プロジェクトの進め方という観点からテーマの現状について見ていきます。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本テーマはバイオ系物質生産の鍵となるタンパク質設計技術に注目して活動してきましたが、その要素技術開発だけでは今後の展開が難しいと考えています。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オ系物質生産技術のバリューチェーンを考えたときに、タンパク質設計技術だけでは技術開発自体も難しく、その下流にある細胞設計や培養・発酵技術、更に生産した酵素をもとにした物質生産技術まで視野に入れた上で上手く活動していく必要があると考えています。将来的には設計技術を駆使して設計した分子に対して特許を取ることになると考えていますが、そのときにも、左の図で示す、狭義の設計技術領域ではなく、広義の技術領域での取り組みが不可欠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バイオ系物質生産技術のバリューチェーンを意識しつつ、酵素・物質生産技術の特許獲得を目指す研究開発ロードマップを書き、その上でテーマの中で要素技術の開発を行っていくことが必要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229581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最後に、今後の活動や契約についてご相談させてください。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312447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社内の研究テーマの状況としては、これまでの活動の成果・課題を社内の審査会にて報告し、今後の活動や研究テーマの見直しのフェーズにあります。</a:t>
            </a:r>
            <a:endParaRPr kumimoji="1" lang="en-US" altLang="ja-JP" dirty="0"/>
          </a:p>
          <a:p>
            <a:r>
              <a:rPr kumimoji="1" lang="ja-JP" altLang="en-US" dirty="0"/>
              <a:t>来年度以降に新たな研究開発テーマとして起動できるように、検討を進める予定です。</a:t>
            </a:r>
            <a:endParaRPr kumimoji="1" lang="en-US" altLang="ja-JP" dirty="0"/>
          </a:p>
          <a:p>
            <a:endParaRPr kumimoji="1" lang="en-US" altLang="ja-JP" dirty="0"/>
          </a:p>
          <a:p>
            <a:r>
              <a:rPr kumimoji="1" lang="ja-JP" altLang="en-US" dirty="0"/>
              <a:t>その中で、本共同研究の今年度下半期の活動としては、テーマ見直しに向けた活動に充てたいと考えています。</a:t>
            </a:r>
            <a:endParaRPr kumimoji="1" lang="en-US" altLang="ja-JP" dirty="0"/>
          </a:p>
          <a:p>
            <a:r>
              <a:rPr kumimoji="1" lang="ja-JP" altLang="en-US" dirty="0"/>
              <a:t>現在の契約については</a:t>
            </a:r>
            <a:r>
              <a:rPr kumimoji="1" lang="en-US" altLang="ja-JP" dirty="0"/>
              <a:t>2023</a:t>
            </a:r>
            <a:r>
              <a:rPr kumimoji="1" lang="ja-JP" altLang="en-US" dirty="0"/>
              <a:t>年</a:t>
            </a:r>
            <a:r>
              <a:rPr kumimoji="1" lang="en-US" altLang="ja-JP" dirty="0"/>
              <a:t>3</a:t>
            </a:r>
            <a:r>
              <a:rPr kumimoji="1" lang="ja-JP" altLang="en-US" dirty="0"/>
              <a:t>月で契約満了として、来年度以降に弊社内での活動の見直しの結果に応じて、改めてご相談させていただければと考えております。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1879699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テーマの見直しについて少しだけご説明いたします。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これまでの成果や課題から、今後に向けたテーマ見直しのポイントをまとめます。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つ目、２つ目は設計戦略・要素技術開発に関してです。</a:t>
            </a:r>
            <a:r>
              <a:rPr kumimoji="1" lang="en-US" altLang="ja-JP" dirty="0"/>
              <a:t>1</a:t>
            </a:r>
            <a:r>
              <a:rPr kumimoji="1" lang="ja-JP" altLang="en-US" dirty="0"/>
              <a:t>つ目はタンパク質の機能性評価の考え方・設計技術スキルレス化・自動化の可能性についてです。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つ目は、設計した酵素の</a:t>
            </a:r>
            <a:r>
              <a:rPr kumimoji="1" lang="en-US" altLang="ja-JP" dirty="0"/>
              <a:t>Wet</a:t>
            </a:r>
            <a:r>
              <a:rPr kumimoji="1" lang="ja-JP" altLang="en-US" dirty="0"/>
              <a:t>評価が可能なのか、そしてその評価のハイスループット化が可能なのかという点がポイントになってくると思います。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a:t>
            </a:r>
            <a:r>
              <a:rPr kumimoji="1" lang="ja-JP" altLang="en-US" dirty="0"/>
              <a:t>つ目はバイオ系物質生産・タンパク質設計の要素技術開発の進め方についてです。バイオ系物質生産のバリューチェーンを意識した研究開発ロードマップを作成し、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中長期的にどのような事業を視野に技術を獲得していくのか社内でコンセンサスを作りながら、取り組むことが必要かと思います。</a:t>
            </a:r>
            <a:br>
              <a:rPr kumimoji="1" lang="ja-JP" altLang="en-US" dirty="0"/>
            </a:br>
            <a:r>
              <a:rPr kumimoji="1" lang="ja-JP" altLang="en-US" dirty="0"/>
              <a:t>また、バイオリファイナリ・セルラーゼはバイオエコノミーの文脈でコンセンサスが得られるストーリーの一つだと考えていますが、より</a:t>
            </a:r>
            <a:r>
              <a:rPr kumimoji="1" lang="en-US" altLang="ja-JP" dirty="0"/>
              <a:t>YOKOGAWA</a:t>
            </a:r>
            <a:r>
              <a:rPr kumimoji="1" lang="ja-JP" altLang="en-US" dirty="0"/>
              <a:t>として親和性の高いアプリケーションがあればそちらに矛先を変えていくことも必要だと思います。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62363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本テーマで得られた成果・課題を踏まえて、次期テーマの提案に向けて</a:t>
            </a:r>
            <a:r>
              <a:rPr kumimoji="1" lang="en-US" altLang="ja-JP" dirty="0"/>
              <a:t>3</a:t>
            </a:r>
            <a:r>
              <a:rPr kumimoji="1" lang="ja-JP" altLang="en-US" dirty="0"/>
              <a:t>つの調査活動を行います。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つ目は、機能性タンパク質設計技術の調査です。ここ半年から</a:t>
            </a:r>
            <a:r>
              <a:rPr kumimoji="1" lang="en-US" altLang="ja-JP" dirty="0"/>
              <a:t>1</a:t>
            </a:r>
            <a:r>
              <a:rPr kumimoji="1" lang="ja-JP" altLang="en-US" dirty="0"/>
              <a:t>年で提案されている深層学習をベースとした設計技術の検証を行います。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本テーマでは想定していなかった方法で、今後のテーマ検討のため公開情報をもとに技術検証したいと考えています。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つ目は、セルロース分解酵素の合成・評価の実施可能性を確認します。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本テーマで着目していた</a:t>
            </a:r>
            <a:r>
              <a:rPr kumimoji="1" lang="en-US" altLang="ja-JP" dirty="0"/>
              <a:t>CBD</a:t>
            </a:r>
            <a:r>
              <a:rPr kumimoji="1" lang="ja-JP" altLang="en-US" dirty="0"/>
              <a:t>をサブモジュールとしてもつ、セルロース分解酵素へと技術の展開を考えたときに、</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そもそも、</a:t>
            </a:r>
            <a:r>
              <a:rPr kumimoji="1" lang="en-US" altLang="ja-JP" dirty="0"/>
              <a:t>Wet</a:t>
            </a:r>
            <a:r>
              <a:rPr kumimoji="1" lang="ja-JP" altLang="en-US" dirty="0"/>
              <a:t>評価までもっていくことができるか、確認しようと思います。</a:t>
            </a:r>
          </a:p>
          <a:p>
            <a:r>
              <a:rPr kumimoji="1" lang="en-US" altLang="ja-JP" dirty="0"/>
              <a:t>3</a:t>
            </a:r>
            <a:r>
              <a:rPr kumimoji="1" lang="ja-JP" altLang="en-US" dirty="0"/>
              <a:t>つ目は、</a:t>
            </a:r>
            <a:r>
              <a:rPr kumimoji="1" lang="ja-JP" altLang="en-US" sz="1200" dirty="0"/>
              <a:t>人工設計の酵素・機能性タンパク質を用いる対象バイオプロセスやタンパク質設計・エンジニアリングの要件を調査。</a:t>
            </a:r>
            <a:endParaRPr kumimoji="1" lang="en-US" altLang="ja-JP" sz="1200" dirty="0"/>
          </a:p>
          <a:p>
            <a:r>
              <a:rPr kumimoji="1" lang="ja-JP" altLang="en-US" sz="1200" dirty="0"/>
              <a:t>またバイオ系の物質生産技術のバリューチェーン上に含まれる広義の酵素設計技術・</a:t>
            </a:r>
            <a:r>
              <a:rPr kumimoji="1" lang="en-US" altLang="ja-JP" sz="1200" dirty="0"/>
              <a:t>IP</a:t>
            </a:r>
            <a:r>
              <a:rPr kumimoji="1" lang="ja-JP" altLang="en-US" sz="1200" dirty="0"/>
              <a:t>の関連領域について調査し、弊社として</a:t>
            </a:r>
            <a:endParaRPr kumimoji="1" lang="en-US" altLang="ja-JP" sz="1200" dirty="0"/>
          </a:p>
          <a:p>
            <a:r>
              <a:rPr kumimoji="1" lang="ja-JP" altLang="en-US" sz="1200" dirty="0"/>
              <a:t>事業・研究開発に取り組む可能性のあるトピックス</a:t>
            </a:r>
            <a:r>
              <a:rPr kumimoji="1" lang="ja-JP" altLang="en-US" sz="1200"/>
              <a:t>を特定したいと考えています。</a:t>
            </a:r>
            <a:endParaRPr kumimoji="1" lang="en-US" altLang="ja-JP" sz="120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3793452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1A76C46-CD84-41C3-8F47-9AFE05013FD9}" type="slidenum">
              <a:rPr kumimoji="1" lang="ja-JP" altLang="en-US" smtClean="0"/>
              <a:t>18</a:t>
            </a:fld>
            <a:endParaRPr kumimoji="1" lang="ja-JP" altLang="en-US"/>
          </a:p>
        </p:txBody>
      </p:sp>
    </p:spTree>
    <p:extLst>
      <p:ext uri="{BB962C8B-B14F-4D97-AF65-F5344CB8AC3E}">
        <p14:creationId xmlns:p14="http://schemas.microsoft.com/office/powerpoint/2010/main" val="124881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46285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2537004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3173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150069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288646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32</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33</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34</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35</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Bradford</a:t>
            </a:r>
            <a:r>
              <a:rPr kumimoji="1" lang="ja-JP" altLang="en-US" dirty="0"/>
              <a:t>法について（参照：</a:t>
            </a:r>
            <a:r>
              <a:rPr kumimoji="1" lang="en-US" altLang="ja-JP" dirty="0"/>
              <a:t>https://www.dojindo.co.jp/technical/protocol/p50.pdf</a:t>
            </a:r>
            <a:r>
              <a:rPr kumimoji="1" lang="ja-JP" altLang="en-US" dirty="0"/>
              <a:t>）</a:t>
            </a:r>
            <a:endParaRPr kumimoji="1" lang="en-US" altLang="ja-JP" dirty="0"/>
          </a:p>
          <a:p>
            <a:r>
              <a:rPr kumimoji="1" lang="ja-JP" altLang="en-US" dirty="0"/>
              <a:t>原理：</a:t>
            </a:r>
            <a:r>
              <a:rPr kumimoji="1" lang="en-US" altLang="ja-JP" dirty="0"/>
              <a:t>Bradford </a:t>
            </a:r>
            <a:r>
              <a:rPr kumimoji="1" lang="ja-JP" altLang="en-US" dirty="0"/>
              <a:t>法は、酸性溶液中、トリフェニルメタン系青色色素の </a:t>
            </a:r>
            <a:r>
              <a:rPr kumimoji="1" lang="en-US" altLang="ja-JP" dirty="0"/>
              <a:t>Coomassie Brilliant Blue G-250(</a:t>
            </a:r>
            <a:r>
              <a:rPr kumimoji="1" lang="ja-JP" altLang="en-US" dirty="0"/>
              <a:t>図 </a:t>
            </a:r>
            <a:r>
              <a:rPr kumimoji="1" lang="en-US" altLang="ja-JP" dirty="0"/>
              <a:t>1) </a:t>
            </a:r>
            <a:r>
              <a:rPr kumimoji="1" lang="ja-JP" altLang="en-US" dirty="0"/>
              <a:t>がタンパク質と結合することで、最大吸収波長が </a:t>
            </a:r>
            <a:r>
              <a:rPr kumimoji="1" lang="en-US" altLang="ja-JP" dirty="0"/>
              <a:t>465 nm </a:t>
            </a:r>
            <a:r>
              <a:rPr kumimoji="1" lang="ja-JP" altLang="en-US" dirty="0"/>
              <a:t>から</a:t>
            </a:r>
            <a:r>
              <a:rPr kumimoji="1" lang="en-US" altLang="ja-JP" dirty="0"/>
              <a:t>595 nm </a:t>
            </a:r>
            <a:r>
              <a:rPr kumimoji="1" lang="ja-JP" altLang="en-US" dirty="0"/>
              <a:t>にシフトすること</a:t>
            </a:r>
            <a:r>
              <a:rPr kumimoji="1" lang="en-US" altLang="ja-JP" dirty="0"/>
              <a:t>(</a:t>
            </a:r>
            <a:r>
              <a:rPr kumimoji="1" lang="ja-JP" altLang="en-US" dirty="0"/>
              <a:t>メタクロマジー</a:t>
            </a:r>
            <a:r>
              <a:rPr kumimoji="1" lang="en-US" altLang="ja-JP" dirty="0"/>
              <a:t>) </a:t>
            </a:r>
            <a:r>
              <a:rPr kumimoji="1" lang="ja-JP" altLang="en-US" dirty="0"/>
              <a:t>を利用してタンパク質を定量する方法である。吸収波長のシフトは色素とタンパク質との疎水性相互作用およびイオン相互作用に基づいている。</a:t>
            </a:r>
          </a:p>
          <a:p>
            <a:r>
              <a:rPr kumimoji="1" lang="ja-JP" altLang="en-US" dirty="0"/>
              <a:t>長所：操作が非常に簡単である。</a:t>
            </a:r>
          </a:p>
          <a:p>
            <a:r>
              <a:rPr kumimoji="1" lang="ja-JP" altLang="en-US" dirty="0"/>
              <a:t>短所：タンパク質の種類により発色率に差がある。また界面活性剤の混入により発色が妨害される。</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84980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2696801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活動の当初計画と実績となります。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114246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弊社が着目するバイオエコノミーという文脈の中で、酵素を含めた生物による物質生産技術に着目しています。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788233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次に、タンパク質の技術動向の観点からテーマの現状を見ていきたいと思います。</a:t>
            </a:r>
          </a:p>
          <a:p>
            <a:r>
              <a:rPr kumimoji="1" lang="en-US" altLang="ja-JP" sz="1050" dirty="0"/>
              <a:t>LR1</a:t>
            </a:r>
            <a:r>
              <a:rPr kumimoji="1" lang="ja-JP" altLang="en-US" sz="1050" dirty="0"/>
              <a:t>開始以降、最も大きなインパクトがあったのが、立体構造予測に関する技術革新になります。</a:t>
            </a:r>
          </a:p>
          <a:p>
            <a:r>
              <a:rPr kumimoji="1" lang="ja-JP" altLang="en-US" sz="1050" dirty="0"/>
              <a:t>アミノ酸配列からそのタンパク質の立体構造を正確に予測できる</a:t>
            </a:r>
            <a:r>
              <a:rPr kumimoji="1" lang="en-US" altLang="ja-JP" sz="1050" dirty="0"/>
              <a:t>AI</a:t>
            </a:r>
            <a:r>
              <a:rPr kumimoji="1" lang="ja-JP" altLang="en-US" sz="1050" dirty="0"/>
              <a:t>技術である</a:t>
            </a:r>
            <a:r>
              <a:rPr kumimoji="1" lang="en-US" altLang="ja-JP" sz="1050" dirty="0" err="1"/>
              <a:t>AlphaFold</a:t>
            </a:r>
            <a:r>
              <a:rPr kumimoji="1" lang="ja-JP" altLang="en-US" sz="1050" dirty="0"/>
              <a:t>が開発され、大きな話題となりました。</a:t>
            </a:r>
          </a:p>
          <a:p>
            <a:r>
              <a:rPr kumimoji="1" lang="ja-JP" altLang="en-US" sz="1050" dirty="0"/>
              <a:t>この技術は周辺の研究分野に大きな影響を与えていますが、タンパク質設計も例外ではありません。</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191547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ここ半年から</a:t>
            </a:r>
            <a:r>
              <a:rPr kumimoji="1" lang="en-US" altLang="ja-JP" sz="1050" dirty="0"/>
              <a:t>1</a:t>
            </a:r>
            <a:r>
              <a:rPr kumimoji="1" lang="ja-JP" altLang="en-US" sz="1050" dirty="0"/>
              <a:t>年の間に、構造予測技術を生かして、機能性をもつタンパク質を設計する技術の報告が見られるようになっています。</a:t>
            </a:r>
          </a:p>
          <a:p>
            <a:r>
              <a:rPr kumimoji="1" lang="ja-JP" altLang="en-US" sz="1050" dirty="0"/>
              <a:t>紹介している論文では、機能性を担保する部分構造を再現するような全体の構造を上手く生成する技術を実現したとしています。</a:t>
            </a:r>
          </a:p>
          <a:p>
            <a:r>
              <a:rPr kumimoji="1" lang="ja-JP" altLang="en-US" sz="1050" dirty="0"/>
              <a:t>従来はこのような構造・配列の設計は経験則やある特定の専門家の特殊なスキルをベースにしたものしかなく、本テーマでも未着手となっていますが、</a:t>
            </a:r>
          </a:p>
          <a:p>
            <a:r>
              <a:rPr kumimoji="1" lang="ja-JP" altLang="en-US" sz="1050" dirty="0"/>
              <a:t>この提案方法には、そのようなタスクのスキルレス化・自動化の兆しが見えており、タンパク質設計技術に大きな変化が起きていると考えています。</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160031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それでは、本テーマの設計戦略と</a:t>
            </a:r>
            <a:r>
              <a:rPr kumimoji="1" lang="en-US" altLang="ja-JP" dirty="0" err="1"/>
              <a:t>AlphaFold</a:t>
            </a:r>
            <a:r>
              <a:rPr kumimoji="1" lang="ja-JP" altLang="en-US" dirty="0"/>
              <a:t>ベースの方法との違いについてみていきます。</a:t>
            </a:r>
          </a:p>
          <a:p>
            <a:r>
              <a:rPr kumimoji="1" lang="ja-JP" altLang="en-US" dirty="0"/>
              <a:t>結論から言えば、大きな違いが</a:t>
            </a:r>
            <a:r>
              <a:rPr kumimoji="1" lang="en-US" altLang="ja-JP" dirty="0"/>
              <a:t>2</a:t>
            </a:r>
            <a:r>
              <a:rPr kumimoji="1" lang="ja-JP" altLang="en-US" dirty="0"/>
              <a:t>点ありますが、本テーマで直面した技術課題を解決しているわけではありません。</a:t>
            </a:r>
          </a:p>
          <a:p>
            <a:r>
              <a:rPr kumimoji="1" lang="ja-JP" altLang="en-US" dirty="0"/>
              <a:t>違いの一つ目は機能性の机上評価の考え方、二つ目は深層学習技術の用途です。</a:t>
            </a:r>
          </a:p>
          <a:p>
            <a:r>
              <a:rPr kumimoji="1" lang="ja-JP" altLang="en-US" dirty="0"/>
              <a:t>機能性の机上評価については、本テーマでは機能を評価しようと様々な方法を検討しましたが見通しが立たなかったのは先の報告の通りです。</a:t>
            </a:r>
          </a:p>
          <a:p>
            <a:r>
              <a:rPr kumimoji="1" lang="ja-JP" altLang="en-US" dirty="0"/>
              <a:t>一方で</a:t>
            </a:r>
            <a:r>
              <a:rPr kumimoji="1" lang="en-US" altLang="ja-JP" dirty="0" err="1"/>
              <a:t>AlphaFold</a:t>
            </a:r>
            <a:r>
              <a:rPr kumimoji="1" lang="ja-JP" altLang="en-US" dirty="0"/>
              <a:t>をベースにした方法では、機能を直接的に評価することをそもそもしていません。</a:t>
            </a:r>
          </a:p>
          <a:p>
            <a:r>
              <a:rPr kumimoji="1" lang="ja-JP" altLang="en-US" dirty="0"/>
              <a:t>その代わりに設計配列の構造予測の結果から意図通りの構造、特に機能性をもたらす局所構造ができているかを評価しています。</a:t>
            </a:r>
          </a:p>
          <a:p>
            <a:r>
              <a:rPr kumimoji="1" lang="ja-JP" altLang="en-US" dirty="0"/>
              <a:t>深層学習技術の用途の違いについては、本テーマでは機能性の机上評価での使用を検討していましたが、</a:t>
            </a:r>
          </a:p>
          <a:p>
            <a:r>
              <a:rPr kumimoji="1" lang="en-US" altLang="ja-JP" dirty="0" err="1"/>
              <a:t>AlphaFold</a:t>
            </a:r>
            <a:r>
              <a:rPr kumimoji="1" lang="ja-JP" altLang="en-US" dirty="0"/>
              <a:t>をベースにした方法では、配列・構造の設計といった部分に適用することで、従来であれば専門家が経験則に沿って多くの時間を費やして行っていた作業を代替する技術としての価値を見出しているよう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3902813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まず設計戦略と要素技術開発に関してです。</a:t>
            </a:r>
          </a:p>
          <a:p>
            <a:r>
              <a:rPr kumimoji="1" lang="ja-JP" altLang="en-US" dirty="0"/>
              <a:t>開始当初想定したタンパク質設計戦略は次のようなものでした。ここでは大きく</a:t>
            </a:r>
            <a:r>
              <a:rPr kumimoji="1" lang="en-US" altLang="ja-JP" dirty="0"/>
              <a:t>3</a:t>
            </a:r>
            <a:r>
              <a:rPr kumimoji="1" lang="ja-JP" altLang="en-US" dirty="0"/>
              <a:t>つの要素技術を想定していました。タンパク質構造・配列の候補生成、機能性の机上評価、</a:t>
            </a:r>
            <a:r>
              <a:rPr kumimoji="1" lang="en-US" altLang="ja-JP" dirty="0"/>
              <a:t>Wet</a:t>
            </a:r>
            <a:r>
              <a:rPr kumimoji="1" lang="ja-JP" altLang="en-US" dirty="0"/>
              <a:t>実験による評価です。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46</a:t>
            </a:fld>
            <a:endParaRPr kumimoji="1" lang="ja-JP" altLang="en-US"/>
          </a:p>
        </p:txBody>
      </p:sp>
    </p:spTree>
    <p:extLst>
      <p:ext uri="{BB962C8B-B14F-4D97-AF65-F5344CB8AC3E}">
        <p14:creationId xmlns:p14="http://schemas.microsoft.com/office/powerpoint/2010/main" val="1404158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機能性の机上評価について、パブリック</a:t>
            </a:r>
            <a:r>
              <a:rPr kumimoji="1" lang="en-US" altLang="ja-JP" dirty="0"/>
              <a:t>DB</a:t>
            </a:r>
            <a:r>
              <a:rPr kumimoji="1" lang="ja-JP" altLang="en-US" dirty="0"/>
              <a:t>の立体構造データを活用した方法を検討しました。</a:t>
            </a:r>
          </a:p>
          <a:p>
            <a:r>
              <a:rPr kumimoji="1" lang="ja-JP" altLang="en-US" dirty="0"/>
              <a:t>タンパク質の機能や性質は、タンパク質の立体構造によって実現されていると考え、着目するタンパク質の機能や性質に関する本質的な構造的特徴を抽出する方法を開発しました。</a:t>
            </a:r>
          </a:p>
          <a:p>
            <a:r>
              <a:rPr kumimoji="1" lang="ja-JP" altLang="en-US" dirty="0"/>
              <a:t>立体構造情報を反映した入力データをもとに、そのタンパク質の属性、ここではセルロースを分解する酵素かアミロースを分解する酵素かそれ以外かを識別する分類モデルを学習しました。その際に本質的な構造特徴が抽出できるように、入力データに対して一部をマスクしたデータを生成し学習・評価を繰り返す方法を検討しました。</a:t>
            </a:r>
          </a:p>
          <a:p>
            <a:r>
              <a:rPr kumimoji="1" lang="ja-JP" altLang="en-US" dirty="0"/>
              <a:t>抽出した構造特徴をもとに、設計タンパク質が求めている機能性を備えているかチェックしようと考えていましたが、立体構造データが少ないこと・抽出した特徴の妥当性の評価が難しいことから、現状では適用を断念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47</a:t>
            </a:fld>
            <a:endParaRPr kumimoji="1" lang="ja-JP" altLang="en-US"/>
          </a:p>
        </p:txBody>
      </p:sp>
    </p:spTree>
    <p:extLst>
      <p:ext uri="{BB962C8B-B14F-4D97-AF65-F5344CB8AC3E}">
        <p14:creationId xmlns:p14="http://schemas.microsoft.com/office/powerpoint/2010/main" val="3684420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a:t>
            </a:r>
            <a:r>
              <a:rPr kumimoji="1" lang="en-US" altLang="ja-JP" dirty="0"/>
              <a:t>Wet</a:t>
            </a:r>
            <a:r>
              <a:rPr kumimoji="1" lang="ja-JP" altLang="en-US" dirty="0"/>
              <a:t>評価で取得した結合性評価データを活用した方法を検討しました。</a:t>
            </a:r>
          </a:p>
          <a:p>
            <a:r>
              <a:rPr kumimoji="1" lang="ja-JP" altLang="en-US" dirty="0"/>
              <a:t>こちらは、</a:t>
            </a:r>
            <a:r>
              <a:rPr kumimoji="1" lang="en-US" altLang="ja-JP" dirty="0"/>
              <a:t>Wet</a:t>
            </a:r>
            <a:r>
              <a:rPr kumimoji="1" lang="ja-JP" altLang="en-US" dirty="0"/>
              <a:t>実験でセルロースに対する結合性を評価した約</a:t>
            </a:r>
            <a:r>
              <a:rPr kumimoji="1" lang="en-US" altLang="ja-JP" dirty="0"/>
              <a:t>300</a:t>
            </a:r>
            <a:r>
              <a:rPr kumimoji="1" lang="ja-JP" altLang="en-US" dirty="0"/>
              <a:t>種類のタンパク質の配列情報をもとに、入力となるタンパク質配列についてセルロース結合能を識別する分類モデルを学習し、分類上貢献度の高い変異位置・残基を特徴として抽出しました。セルロース結合能の獲得に有利・または不利に働くアミノ酸の変異を抽出した例を右側に示しています。</a:t>
            </a:r>
          </a:p>
          <a:p>
            <a:r>
              <a:rPr kumimoji="1" lang="ja-JP" altLang="en-US" dirty="0"/>
              <a:t>ただこちらの検討でも、扱える実験データが数百程度と配列の組み合わせに対して圧倒的に少ないことは大きな課題となっています。ただ、</a:t>
            </a:r>
            <a:r>
              <a:rPr kumimoji="1" lang="en-US" altLang="ja-JP" dirty="0"/>
              <a:t>Wet</a:t>
            </a:r>
            <a:r>
              <a:rPr kumimoji="1" lang="ja-JP" altLang="en-US" dirty="0"/>
              <a:t>評価でこのような実験データを大量にとること自体が挑戦的な内容であり、直近では見通しが立たないことから、このような方法で設計タンパク質の機能性を評価することは困難だと判断しています。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48</a:t>
            </a:fld>
            <a:endParaRPr kumimoji="1" lang="ja-JP" altLang="en-US"/>
          </a:p>
        </p:txBody>
      </p:sp>
    </p:spTree>
    <p:extLst>
      <p:ext uri="{BB962C8B-B14F-4D97-AF65-F5344CB8AC3E}">
        <p14:creationId xmlns:p14="http://schemas.microsoft.com/office/powerpoint/2010/main" val="3695212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機能性の机上評価について、分子シミュレーションを活用した方法を検討しました。</a:t>
            </a:r>
          </a:p>
          <a:p>
            <a:r>
              <a:rPr kumimoji="1" lang="ja-JP" altLang="en-US" dirty="0"/>
              <a:t>こちらは、机上でセルロース結晶に対する</a:t>
            </a:r>
            <a:r>
              <a:rPr kumimoji="1" lang="en-US" altLang="ja-JP" dirty="0"/>
              <a:t>CBD</a:t>
            </a:r>
            <a:r>
              <a:rPr kumimoji="1" lang="ja-JP" altLang="en-US" dirty="0"/>
              <a:t>の結合親和性や動的振る舞いを計算し、その結果を設計タンパク質の机上評価に活用できないか検討したものになります。</a:t>
            </a:r>
          </a:p>
          <a:p>
            <a:r>
              <a:rPr kumimoji="1" lang="ja-JP" altLang="en-US" dirty="0"/>
              <a:t>ドッキングシミュレーションと分子動力学シミュレーションにより、セルロース結晶に対する</a:t>
            </a:r>
            <a:r>
              <a:rPr kumimoji="1" lang="en-US" altLang="ja-JP" dirty="0"/>
              <a:t>CBD</a:t>
            </a:r>
            <a:r>
              <a:rPr kumimoji="1" lang="ja-JP" altLang="en-US" dirty="0"/>
              <a:t>の結合親和性スコアを計算し、</a:t>
            </a:r>
            <a:r>
              <a:rPr kumimoji="1" lang="en-US" altLang="ja-JP" dirty="0"/>
              <a:t>Wet</a:t>
            </a:r>
            <a:r>
              <a:rPr kumimoji="1" lang="ja-JP" altLang="en-US" dirty="0"/>
              <a:t>評価の結果と比較しています。</a:t>
            </a:r>
          </a:p>
          <a:p>
            <a:r>
              <a:rPr kumimoji="1" lang="ja-JP" altLang="en-US" dirty="0"/>
              <a:t>ドッキングシミュレーションについては若干の相関が見られ、結合親和性スコアによるスクリーニングにより、全く見込みのない候補を除去することが多少できる結果となりましたが、計算コストが高い割にはその効果が薄く、現状では机上評価への利用は困難であると判断してい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49</a:t>
            </a:fld>
            <a:endParaRPr kumimoji="1" lang="ja-JP" altLang="en-US"/>
          </a:p>
        </p:txBody>
      </p:sp>
    </p:spTree>
    <p:extLst>
      <p:ext uri="{BB962C8B-B14F-4D97-AF65-F5344CB8AC3E}">
        <p14:creationId xmlns:p14="http://schemas.microsoft.com/office/powerpoint/2010/main" val="2223733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Wet</a:t>
            </a:r>
            <a:r>
              <a:rPr kumimoji="1" lang="ja-JP" altLang="en-US" dirty="0"/>
              <a:t>評価に関する成果となります。タンパク質のセルロース結合性の簡易評価系を独自に確立し、</a:t>
            </a:r>
            <a:r>
              <a:rPr kumimoji="1" lang="en-US" altLang="ja-JP" dirty="0"/>
              <a:t>CBD</a:t>
            </a:r>
            <a:r>
              <a:rPr kumimoji="1" lang="ja-JP" altLang="en-US" dirty="0"/>
              <a:t>候補配列を含む約</a:t>
            </a:r>
            <a:r>
              <a:rPr kumimoji="1" lang="en-US" altLang="ja-JP" dirty="0"/>
              <a:t>300</a:t>
            </a:r>
            <a:r>
              <a:rPr kumimoji="1" lang="ja-JP" altLang="en-US" dirty="0"/>
              <a:t>種類のタンパク質サンプルを評価しました。セルロース</a:t>
            </a:r>
            <a:r>
              <a:rPr kumimoji="1" lang="en-US" altLang="ja-JP" dirty="0"/>
              <a:t>TLC</a:t>
            </a:r>
            <a:r>
              <a:rPr kumimoji="1" lang="ja-JP" altLang="en-US" dirty="0"/>
              <a:t>プレート上にごく少量のタンパク質溶液を滴下し、拡散具合を蛍光で検出する方法を検討しました。その結果、結合性の有無による違いが識別できると判断していますが、一方で定量的な結合性の評価は現状困難だと考え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50</a:t>
            </a:fld>
            <a:endParaRPr kumimoji="1" lang="ja-JP" altLang="en-US"/>
          </a:p>
        </p:txBody>
      </p:sp>
    </p:spTree>
    <p:extLst>
      <p:ext uri="{BB962C8B-B14F-4D97-AF65-F5344CB8AC3E}">
        <p14:creationId xmlns:p14="http://schemas.microsoft.com/office/powerpoint/2010/main" val="133636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独自の簡易評価系の結果の裏付けや課題となった定量性の面で補完的に使える別の評価方法を検討したというのがここで示す、結合率を用いた評価系となります。</a:t>
            </a:r>
          </a:p>
          <a:p>
            <a:r>
              <a:rPr kumimoji="1" lang="ja-JP" altLang="en-US" dirty="0"/>
              <a:t>こちらは共同研究先でもよく行われる実績のある評価方法となります。</a:t>
            </a:r>
          </a:p>
          <a:p>
            <a:r>
              <a:rPr kumimoji="1" lang="ja-JP" altLang="en-US" dirty="0"/>
              <a:t>タンパク質溶液と基質を混合・遠心し、上清に残る未結合タンパク質の量から、結合率・結合量を算出しました。その結果、結合性の有無を結合率により明確に識別できること、簡易評価の結果の約</a:t>
            </a:r>
            <a:r>
              <a:rPr kumimoji="1" lang="en-US" altLang="ja-JP" dirty="0"/>
              <a:t>8</a:t>
            </a:r>
            <a:r>
              <a:rPr kumimoji="1" lang="ja-JP" altLang="en-US" dirty="0"/>
              <a:t>割について、結果が整合していることがわかりました。簡易評価系の結果の裏付けがある程度確認できた一方で、定量性については、実験の再現性の面から課題が残りました。</a:t>
            </a:r>
          </a:p>
          <a:p>
            <a:r>
              <a:rPr kumimoji="1" lang="ja-JP" altLang="en-US" dirty="0"/>
              <a:t>また、本評価方法は短期間で大量の候補を評価することは現状難しいことも課題となっています。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51</a:t>
            </a:fld>
            <a:endParaRPr kumimoji="1" lang="ja-JP" altLang="en-US"/>
          </a:p>
        </p:txBody>
      </p:sp>
    </p:spTree>
    <p:extLst>
      <p:ext uri="{BB962C8B-B14F-4D97-AF65-F5344CB8AC3E}">
        <p14:creationId xmlns:p14="http://schemas.microsoft.com/office/powerpoint/2010/main" val="2699682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現在の技術でも天然タンパク質の機能を保持しつつ、アミノ酸配列として</a:t>
            </a:r>
            <a:r>
              <a:rPr kumimoji="1" lang="en-US" altLang="ja-JP" dirty="0"/>
              <a:t>10~30%</a:t>
            </a:r>
            <a:r>
              <a:rPr kumimoji="1" lang="ja-JP" altLang="en-US" dirty="0"/>
              <a:t>程度の改変を行うことは可能ですが、理想的な設計技術に対してはギャップがあると考えています。設計タンパク質の評価は新規性と有用性の２つの評価軸により評価できますが、本テーマで可能な設計・改変と理想的な設計・改変技術との間には、両面でギャップがあると考えています。特に、機能性の机上評価が難しい現状を踏まえると、理想とのギャップを埋めることが困難な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52</a:t>
            </a:fld>
            <a:endParaRPr kumimoji="1" lang="ja-JP" altLang="en-US"/>
          </a:p>
        </p:txBody>
      </p:sp>
    </p:spTree>
    <p:extLst>
      <p:ext uri="{BB962C8B-B14F-4D97-AF65-F5344CB8AC3E}">
        <p14:creationId xmlns:p14="http://schemas.microsoft.com/office/powerpoint/2010/main" val="111879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酵素の産業応用が広がる過程で、天然の有用な酵素を探索するという段階から設計するという段階へと技術革新により移行する可能性に着目しています。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021212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研究開発のスコープ、フィージビリティスタディの進め方については次のように考えました。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49207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当初想定した設計の方法論を書いたのが、ここにある図になります。</a:t>
            </a:r>
          </a:p>
          <a:p>
            <a:r>
              <a:rPr kumimoji="1" lang="ja-JP" altLang="en-US" dirty="0"/>
              <a:t>タンパク質の側鎖と呼ばれる部分構造の変更、足場と呼ばれるタンパク質の骨格を決める主鎖構造の設計、分子への結合機能や触媒機能を担保する部分構造の設計や足場構造への埋め込みなどです。</a:t>
            </a:r>
          </a:p>
          <a:p>
            <a:r>
              <a:rPr kumimoji="1" lang="ja-JP" altLang="en-US" dirty="0"/>
              <a:t>その中でも最も基本となる側鎖の改変から着手し、計算機での設計・評価と実験的評価による、設計プロトコルがどの程度機能するものなのかフィージビリティスタディとして取り組むことにしました。</a:t>
            </a:r>
          </a:p>
          <a:p>
            <a:r>
              <a:rPr kumimoji="1" lang="ja-JP" altLang="en-US" dirty="0"/>
              <a:t>具体的には天然のセルロース結合性タンパク質の立体構造情報をもとに、セルロース結合性という機能や骨格構造を大きく変えることなく側鎖構造を変更して、新たなセルロース結合性タンパク質を作り出せるか検証することに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2468373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共同研究活動の成果の概要です。</a:t>
            </a:r>
          </a:p>
          <a:p>
            <a:r>
              <a:rPr kumimoji="1" lang="ja-JP" altLang="en-US" dirty="0"/>
              <a:t>想定した設計プロトコルを通して、最大で天然タンパク質とは配列ベースで</a:t>
            </a:r>
            <a:r>
              <a:rPr kumimoji="1" lang="en-US" altLang="ja-JP" dirty="0"/>
              <a:t>33%</a:t>
            </a:r>
            <a:r>
              <a:rPr kumimoji="1" lang="ja-JP" altLang="en-US" dirty="0"/>
              <a:t>異なるセルロース結合タンパク質を見出しました。</a:t>
            </a:r>
          </a:p>
          <a:p>
            <a:r>
              <a:rPr kumimoji="1" lang="ja-JP" altLang="en-US" dirty="0"/>
              <a:t>しかし、当初想定した核となる要素技術の一つである「機能性の机上評価」に目途が付けられず、当初設定していた最後の目標は未達となりました。</a:t>
            </a:r>
          </a:p>
          <a:p>
            <a:r>
              <a:rPr kumimoji="1" lang="ja-JP" altLang="en-US" dirty="0"/>
              <a:t>また、テーマ開始後に大きな変化があったタンパク質設計の最新動向について調査し当初想定した方法との違いについて確認しました。</a:t>
            </a:r>
          </a:p>
          <a:p>
            <a:r>
              <a:rPr kumimoji="1" lang="ja-JP" altLang="en-US" dirty="0"/>
              <a:t>当初の設定目標や・想定した技術の開発に目途が付けられないことから、弊社内での研究開発テーマを見直しを進めることになりました。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372424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各要素技術開発の成果・課題の一覧となります。</a:t>
            </a:r>
            <a:br>
              <a:rPr kumimoji="1" lang="ja-JP" altLang="en-US" dirty="0"/>
            </a:br>
            <a:r>
              <a:rPr kumimoji="1" lang="ja-JP" altLang="en-US" dirty="0"/>
              <a:t>ここでは、赤文字で示した箇所に絞ってご説明いたします。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11500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要素技術開発の成果と課題についていくつかご紹介しました。</a:t>
            </a:r>
          </a:p>
          <a:p>
            <a:r>
              <a:rPr kumimoji="1" lang="ja-JP" altLang="en-US" dirty="0"/>
              <a:t>当初想定した設計戦略では、要素技術の一つである「機能性の机上評価」に目途が立てられなかったというのが、現在の状況です。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1656185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SMM-BD18-INV-10W-025 | November 25, 2022 |  </a:t>
            </a:r>
          </a:p>
          <a:p>
            <a:pPr algn="r"/>
            <a:r>
              <a:rPr lang="en-US" altLang="ja-JP" sz="800" dirty="0">
                <a:solidFill>
                  <a:schemeClr val="bg1">
                    <a:lumMod val="75000"/>
                  </a:schemeClr>
                </a:solidFill>
              </a:rPr>
              <a:t>© Yokogawa Electric Corporation</a:t>
            </a:r>
          </a:p>
        </p:txBody>
      </p:sp>
      <p:sp>
        <p:nvSpPr>
          <p:cNvPr id="8" name="テキスト ボックス 7">
            <a:extLst>
              <a:ext uri="{FF2B5EF4-FFF2-40B4-BE49-F238E27FC236}">
                <a16:creationId xmlns:a16="http://schemas.microsoft.com/office/drawing/2014/main" id="{C28A3F94-0157-400D-BADC-C4BBA2723EA7}"/>
              </a:ext>
            </a:extLst>
          </p:cNvPr>
          <p:cNvSpPr txBox="1"/>
          <p:nvPr userDrawn="1"/>
        </p:nvSpPr>
        <p:spPr>
          <a:xfrm>
            <a:off x="5248410" y="6387127"/>
            <a:ext cx="1500732" cy="307777"/>
          </a:xfrm>
          <a:prstGeom prst="rect">
            <a:avLst/>
          </a:prstGeom>
          <a:noFill/>
          <a:ln w="38100">
            <a:solidFill>
              <a:srgbClr val="FF0000"/>
            </a:solidFill>
          </a:ln>
        </p:spPr>
        <p:txBody>
          <a:bodyPr wrap="none" rtlCol="0">
            <a:spAutoFit/>
          </a:bodyPr>
          <a:lstStyle/>
          <a:p>
            <a:r>
              <a:rPr kumimoji="1" lang="en-US" altLang="ja-JP" sz="1400" baseline="0" dirty="0">
                <a:solidFill>
                  <a:srgbClr val="FF0000"/>
                </a:solidFill>
              </a:rPr>
              <a:t>CONFIDENTIAL</a:t>
            </a:r>
            <a:endParaRPr kumimoji="1" lang="ja-JP" altLang="en-US" sz="1400" baseline="0" dirty="0">
              <a:solidFill>
                <a:srgbClr val="FF0000"/>
              </a:solidFill>
            </a:endParaRP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22.svg"/><Relationship Id="rId4" Type="http://schemas.openxmlformats.org/officeDocument/2006/relationships/image" Target="../media/image32.sv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www.jsps.go.jp/seika/2016/vol3_010.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29.png"/><Relationship Id="rId4" Type="http://schemas.openxmlformats.org/officeDocument/2006/relationships/image" Target="../media/image74.png"/><Relationship Id="rId9"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017168" y="2560332"/>
            <a:ext cx="6978316" cy="1772496"/>
          </a:xfrm>
        </p:spPr>
        <p:txBody>
          <a:bodyPr/>
          <a:lstStyle/>
          <a:p>
            <a:r>
              <a:rPr lang="ja-JP" altLang="en-US" dirty="0"/>
              <a:t>人工的なセルロース結合性タンパク質の設計に関する研究</a:t>
            </a:r>
            <a:br>
              <a:rPr lang="en-US" altLang="ja-JP" dirty="0"/>
            </a:br>
            <a:r>
              <a:rPr lang="ja-JP" altLang="en-US" dirty="0"/>
              <a:t>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endParaRPr lang="en-US" altLang="ja-JP" dirty="0"/>
          </a:p>
          <a:p>
            <a:r>
              <a:rPr lang="ja-JP" altLang="en-US" dirty="0"/>
              <a:t>マーケティング本部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31</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063234" y="209966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2022</a:t>
            </a:r>
            <a:r>
              <a:rPr lang="ja-JP" altLang="en-US" sz="2400" dirty="0">
                <a:solidFill>
                  <a:schemeClr val="bg1"/>
                </a:solidFill>
              </a:rPr>
              <a:t>年度共同研究</a:t>
            </a:r>
          </a:p>
        </p:txBody>
      </p:sp>
      <p:sp>
        <p:nvSpPr>
          <p:cNvPr id="9" name="サブタイトル 1">
            <a:extLst>
              <a:ext uri="{FF2B5EF4-FFF2-40B4-BE49-F238E27FC236}">
                <a16:creationId xmlns:a16="http://schemas.microsoft.com/office/drawing/2014/main" id="{04756D7C-FBA8-4AB7-8B2A-645A69ECC432}"/>
              </a:ext>
            </a:extLst>
          </p:cNvPr>
          <p:cNvSpPr txBox="1">
            <a:spLocks/>
          </p:cNvSpPr>
          <p:nvPr/>
        </p:nvSpPr>
        <p:spPr>
          <a:xfrm>
            <a:off x="5063234" y="1547262"/>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Doc No. XXXX</a:t>
            </a:r>
            <a:endParaRPr lang="ja-JP" altLang="en-US" sz="2400" dirty="0">
              <a:solidFill>
                <a:schemeClr val="bg1"/>
              </a:solidFill>
            </a:endParaRPr>
          </a:p>
        </p:txBody>
      </p:sp>
    </p:spTree>
    <p:extLst>
      <p:ext uri="{BB962C8B-B14F-4D97-AF65-F5344CB8AC3E}">
        <p14:creationId xmlns:p14="http://schemas.microsoft.com/office/powerpoint/2010/main" val="79546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当初想定した設計戦略の現状</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266936" y="938678"/>
            <a:ext cx="11341887" cy="424732"/>
          </a:xfrm>
        </p:spPr>
        <p:txBody>
          <a:bodyPr/>
          <a:lstStyle/>
          <a:p>
            <a:r>
              <a:rPr lang="ja-JP" altLang="en-US" sz="2400" dirty="0"/>
              <a:t>設計プロトコルの核となる要素技術である「機能性の机上評価」に目途をつけられなかった。</a:t>
            </a:r>
            <a:endParaRPr lang="en-US" altLang="ja-JP" sz="2400" dirty="0"/>
          </a:p>
        </p:txBody>
      </p:sp>
      <p:pic>
        <p:nvPicPr>
          <p:cNvPr id="5" name="図 4">
            <a:extLst>
              <a:ext uri="{FF2B5EF4-FFF2-40B4-BE49-F238E27FC236}">
                <a16:creationId xmlns:a16="http://schemas.microsoft.com/office/drawing/2014/main" id="{FB3AEB8F-F545-4E5C-8E52-0F815A3C2874}"/>
              </a:ext>
            </a:extLst>
          </p:cNvPr>
          <p:cNvPicPr>
            <a:picLocks noChangeAspect="1"/>
          </p:cNvPicPr>
          <p:nvPr/>
        </p:nvPicPr>
        <p:blipFill>
          <a:blip r:embed="rId3"/>
          <a:stretch>
            <a:fillRect/>
          </a:stretch>
        </p:blipFill>
        <p:spPr>
          <a:xfrm>
            <a:off x="882815" y="1771154"/>
            <a:ext cx="3865097" cy="2261960"/>
          </a:xfrm>
          <a:prstGeom prst="rect">
            <a:avLst/>
          </a:prstGeom>
        </p:spPr>
      </p:pic>
      <p:pic>
        <p:nvPicPr>
          <p:cNvPr id="6" name="図 5">
            <a:extLst>
              <a:ext uri="{FF2B5EF4-FFF2-40B4-BE49-F238E27FC236}">
                <a16:creationId xmlns:a16="http://schemas.microsoft.com/office/drawing/2014/main" id="{7EDDD2E1-E654-4177-97D5-4A5F6F4276DE}"/>
              </a:ext>
            </a:extLst>
          </p:cNvPr>
          <p:cNvPicPr>
            <a:picLocks noChangeAspect="1"/>
          </p:cNvPicPr>
          <p:nvPr/>
        </p:nvPicPr>
        <p:blipFill>
          <a:blip r:embed="rId4"/>
          <a:stretch>
            <a:fillRect/>
          </a:stretch>
        </p:blipFill>
        <p:spPr>
          <a:xfrm>
            <a:off x="2751348" y="4124586"/>
            <a:ext cx="1668278" cy="1155778"/>
          </a:xfrm>
          <a:prstGeom prst="rect">
            <a:avLst/>
          </a:prstGeom>
        </p:spPr>
      </p:pic>
      <p:sp>
        <p:nvSpPr>
          <p:cNvPr id="8" name="正方形/長方形 7">
            <a:extLst>
              <a:ext uri="{FF2B5EF4-FFF2-40B4-BE49-F238E27FC236}">
                <a16:creationId xmlns:a16="http://schemas.microsoft.com/office/drawing/2014/main" id="{1AB29805-D81F-4B92-899B-EDEF5360E8F3}"/>
              </a:ext>
            </a:extLst>
          </p:cNvPr>
          <p:cNvSpPr/>
          <p:nvPr/>
        </p:nvSpPr>
        <p:spPr>
          <a:xfrm>
            <a:off x="2477174" y="1772584"/>
            <a:ext cx="1536192" cy="99037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9768A106-B4D4-401A-B1C6-B57303CD2F15}"/>
              </a:ext>
            </a:extLst>
          </p:cNvPr>
          <p:cNvSpPr txBox="1"/>
          <p:nvPr/>
        </p:nvSpPr>
        <p:spPr>
          <a:xfrm>
            <a:off x="5737193" y="1968478"/>
            <a:ext cx="3108543" cy="369332"/>
          </a:xfrm>
          <a:prstGeom prst="rect">
            <a:avLst/>
          </a:prstGeom>
          <a:noFill/>
          <a:ln w="19050">
            <a:solidFill>
              <a:schemeClr val="tx1"/>
            </a:solidFill>
          </a:ln>
        </p:spPr>
        <p:txBody>
          <a:bodyPr wrap="none" rtlCol="0">
            <a:spAutoFit/>
          </a:bodyPr>
          <a:lstStyle/>
          <a:p>
            <a:r>
              <a:rPr kumimoji="1" lang="ja-JP" altLang="en-US" dirty="0"/>
              <a:t>立体構造データからの特徴抽出</a:t>
            </a:r>
          </a:p>
        </p:txBody>
      </p:sp>
      <p:sp>
        <p:nvSpPr>
          <p:cNvPr id="10" name="テキスト ボックス 9">
            <a:extLst>
              <a:ext uri="{FF2B5EF4-FFF2-40B4-BE49-F238E27FC236}">
                <a16:creationId xmlns:a16="http://schemas.microsoft.com/office/drawing/2014/main" id="{35F3A1CF-F50F-4D86-A6E5-A145EBA3A2B1}"/>
              </a:ext>
            </a:extLst>
          </p:cNvPr>
          <p:cNvSpPr txBox="1"/>
          <p:nvPr/>
        </p:nvSpPr>
        <p:spPr>
          <a:xfrm>
            <a:off x="476619" y="4493592"/>
            <a:ext cx="1967205" cy="369332"/>
          </a:xfrm>
          <a:prstGeom prst="rect">
            <a:avLst/>
          </a:prstGeom>
          <a:noFill/>
          <a:ln w="19050">
            <a:solidFill>
              <a:schemeClr val="tx1"/>
            </a:solidFill>
          </a:ln>
        </p:spPr>
        <p:txBody>
          <a:bodyPr wrap="none" rtlCol="0">
            <a:spAutoFit/>
          </a:bodyPr>
          <a:lstStyle/>
          <a:p>
            <a:r>
              <a:rPr kumimoji="1" lang="ja-JP" altLang="en-US" dirty="0"/>
              <a:t>分子シミュレーション</a:t>
            </a:r>
          </a:p>
        </p:txBody>
      </p:sp>
      <p:pic>
        <p:nvPicPr>
          <p:cNvPr id="11" name="図 10">
            <a:extLst>
              <a:ext uri="{FF2B5EF4-FFF2-40B4-BE49-F238E27FC236}">
                <a16:creationId xmlns:a16="http://schemas.microsoft.com/office/drawing/2014/main" id="{C914774A-61FD-4696-A109-C97CDA6E4933}"/>
              </a:ext>
            </a:extLst>
          </p:cNvPr>
          <p:cNvPicPr>
            <a:picLocks noChangeAspect="1"/>
          </p:cNvPicPr>
          <p:nvPr/>
        </p:nvPicPr>
        <p:blipFill>
          <a:blip r:embed="rId5"/>
          <a:stretch>
            <a:fillRect/>
          </a:stretch>
        </p:blipFill>
        <p:spPr>
          <a:xfrm>
            <a:off x="9908686" y="4016637"/>
            <a:ext cx="1369104" cy="1318591"/>
          </a:xfrm>
          <a:prstGeom prst="rect">
            <a:avLst/>
          </a:prstGeom>
        </p:spPr>
      </p:pic>
      <p:sp>
        <p:nvSpPr>
          <p:cNvPr id="15" name="テキスト ボックス 14">
            <a:extLst>
              <a:ext uri="{FF2B5EF4-FFF2-40B4-BE49-F238E27FC236}">
                <a16:creationId xmlns:a16="http://schemas.microsoft.com/office/drawing/2014/main" id="{E593E6B5-1CB8-4846-89D6-5B70D9740E42}"/>
              </a:ext>
            </a:extLst>
          </p:cNvPr>
          <p:cNvSpPr txBox="1"/>
          <p:nvPr/>
        </p:nvSpPr>
        <p:spPr>
          <a:xfrm>
            <a:off x="5737193" y="4578873"/>
            <a:ext cx="2665590" cy="369332"/>
          </a:xfrm>
          <a:prstGeom prst="rect">
            <a:avLst/>
          </a:prstGeom>
          <a:noFill/>
          <a:ln w="19050">
            <a:solidFill>
              <a:schemeClr val="tx1"/>
            </a:solidFill>
          </a:ln>
        </p:spPr>
        <p:txBody>
          <a:bodyPr wrap="square" rtlCol="0">
            <a:spAutoFit/>
          </a:bodyPr>
          <a:lstStyle/>
          <a:p>
            <a:r>
              <a:rPr kumimoji="1" lang="ja-JP" altLang="en-US" dirty="0"/>
              <a:t>実験データからの特徴抽出</a:t>
            </a:r>
          </a:p>
        </p:txBody>
      </p:sp>
      <p:sp>
        <p:nvSpPr>
          <p:cNvPr id="16" name="テキスト ボックス 15">
            <a:extLst>
              <a:ext uri="{FF2B5EF4-FFF2-40B4-BE49-F238E27FC236}">
                <a16:creationId xmlns:a16="http://schemas.microsoft.com/office/drawing/2014/main" id="{C546BF5C-B5DE-4473-BD9E-45C431A5CA45}"/>
              </a:ext>
            </a:extLst>
          </p:cNvPr>
          <p:cNvSpPr txBox="1"/>
          <p:nvPr/>
        </p:nvSpPr>
        <p:spPr>
          <a:xfrm>
            <a:off x="1907236" y="1381283"/>
            <a:ext cx="1548822" cy="369332"/>
          </a:xfrm>
          <a:prstGeom prst="rect">
            <a:avLst/>
          </a:prstGeom>
          <a:noFill/>
        </p:spPr>
        <p:txBody>
          <a:bodyPr wrap="none" rtlCol="0">
            <a:spAutoFit/>
          </a:bodyPr>
          <a:lstStyle/>
          <a:p>
            <a:r>
              <a:rPr kumimoji="1" lang="ja-JP" altLang="en-US" dirty="0"/>
              <a:t>設計プロトコル</a:t>
            </a:r>
          </a:p>
        </p:txBody>
      </p:sp>
      <p:sp>
        <p:nvSpPr>
          <p:cNvPr id="18" name="テキスト ボックス 17">
            <a:extLst>
              <a:ext uri="{FF2B5EF4-FFF2-40B4-BE49-F238E27FC236}">
                <a16:creationId xmlns:a16="http://schemas.microsoft.com/office/drawing/2014/main" id="{C2439F07-EE6E-486A-A422-7D36A929CA47}"/>
              </a:ext>
            </a:extLst>
          </p:cNvPr>
          <p:cNvSpPr txBox="1"/>
          <p:nvPr/>
        </p:nvSpPr>
        <p:spPr>
          <a:xfrm>
            <a:off x="460260" y="5335228"/>
            <a:ext cx="4033827" cy="738664"/>
          </a:xfrm>
          <a:prstGeom prst="rect">
            <a:avLst/>
          </a:prstGeom>
          <a:noFill/>
        </p:spPr>
        <p:txBody>
          <a:bodyPr wrap="square" rtlCol="0">
            <a:spAutoFit/>
          </a:bodyPr>
          <a:lstStyle/>
          <a:p>
            <a:r>
              <a:rPr kumimoji="1" lang="ja-JP" altLang="en-US" sz="1400" dirty="0"/>
              <a:t>・結合親和性スコアにより実験データを説明できず。</a:t>
            </a:r>
            <a:endParaRPr kumimoji="1" lang="en-US" altLang="ja-JP" sz="1400" dirty="0"/>
          </a:p>
          <a:p>
            <a:r>
              <a:rPr kumimoji="1" lang="ja-JP" altLang="en-US" sz="1400" dirty="0"/>
              <a:t>・動的挙動の解析などまだ検討の余地は十分ある。</a:t>
            </a:r>
            <a:endParaRPr kumimoji="1" lang="en-US" altLang="ja-JP" sz="1400" dirty="0"/>
          </a:p>
          <a:p>
            <a:r>
              <a:rPr kumimoji="1" lang="ja-JP" altLang="en-US" sz="1400" dirty="0"/>
              <a:t>・計算コストが非常に高く、気軽に試行錯誤ができない。</a:t>
            </a:r>
            <a:endParaRPr kumimoji="1" lang="en-US" altLang="ja-JP" sz="1400" dirty="0"/>
          </a:p>
        </p:txBody>
      </p:sp>
      <p:sp>
        <p:nvSpPr>
          <p:cNvPr id="19" name="テキスト ボックス 18">
            <a:extLst>
              <a:ext uri="{FF2B5EF4-FFF2-40B4-BE49-F238E27FC236}">
                <a16:creationId xmlns:a16="http://schemas.microsoft.com/office/drawing/2014/main" id="{758A162F-94EF-48E7-933A-D352C4F5135D}"/>
              </a:ext>
            </a:extLst>
          </p:cNvPr>
          <p:cNvSpPr txBox="1"/>
          <p:nvPr/>
        </p:nvSpPr>
        <p:spPr>
          <a:xfrm>
            <a:off x="5737193" y="2659977"/>
            <a:ext cx="3866764" cy="523220"/>
          </a:xfrm>
          <a:prstGeom prst="rect">
            <a:avLst/>
          </a:prstGeom>
          <a:noFill/>
        </p:spPr>
        <p:txBody>
          <a:bodyPr wrap="none" rtlCol="0">
            <a:spAutoFit/>
          </a:bodyPr>
          <a:lstStyle/>
          <a:p>
            <a:r>
              <a:rPr kumimoji="1" lang="ja-JP" altLang="en-US" sz="1400" dirty="0"/>
              <a:t>・具体的な機能やタイプに絞るとほとんどデータがない</a:t>
            </a:r>
            <a:endParaRPr kumimoji="1" lang="en-US" altLang="ja-JP" sz="1400" dirty="0"/>
          </a:p>
          <a:p>
            <a:r>
              <a:rPr kumimoji="1" lang="ja-JP" altLang="en-US" sz="1400" dirty="0"/>
              <a:t>・抽出した特徴の妥当性は容易でない</a:t>
            </a:r>
            <a:endParaRPr kumimoji="1" lang="en-US" altLang="ja-JP" sz="1400" dirty="0"/>
          </a:p>
        </p:txBody>
      </p:sp>
      <p:pic>
        <p:nvPicPr>
          <p:cNvPr id="27" name="図 26">
            <a:extLst>
              <a:ext uri="{FF2B5EF4-FFF2-40B4-BE49-F238E27FC236}">
                <a16:creationId xmlns:a16="http://schemas.microsoft.com/office/drawing/2014/main" id="{FE5192D4-D73B-4934-A54F-2EDF439620A3}"/>
              </a:ext>
            </a:extLst>
          </p:cNvPr>
          <p:cNvPicPr>
            <a:picLocks noChangeAspect="1"/>
          </p:cNvPicPr>
          <p:nvPr/>
        </p:nvPicPr>
        <p:blipFill>
          <a:blip r:embed="rId6"/>
          <a:stretch>
            <a:fillRect/>
          </a:stretch>
        </p:blipFill>
        <p:spPr>
          <a:xfrm>
            <a:off x="9874875" y="1986405"/>
            <a:ext cx="1436726" cy="1431873"/>
          </a:xfrm>
          <a:prstGeom prst="rect">
            <a:avLst/>
          </a:prstGeom>
        </p:spPr>
      </p:pic>
      <p:sp>
        <p:nvSpPr>
          <p:cNvPr id="28" name="テキスト ボックス 27">
            <a:extLst>
              <a:ext uri="{FF2B5EF4-FFF2-40B4-BE49-F238E27FC236}">
                <a16:creationId xmlns:a16="http://schemas.microsoft.com/office/drawing/2014/main" id="{CD8A0B5A-9358-4F24-9B2C-53738451A0F9}"/>
              </a:ext>
            </a:extLst>
          </p:cNvPr>
          <p:cNvSpPr txBox="1"/>
          <p:nvPr/>
        </p:nvSpPr>
        <p:spPr>
          <a:xfrm>
            <a:off x="5820651" y="5280364"/>
            <a:ext cx="4176143" cy="738664"/>
          </a:xfrm>
          <a:prstGeom prst="rect">
            <a:avLst/>
          </a:prstGeom>
          <a:noFill/>
        </p:spPr>
        <p:txBody>
          <a:bodyPr wrap="none" rtlCol="0">
            <a:spAutoFit/>
          </a:bodyPr>
          <a:lstStyle/>
          <a:p>
            <a:r>
              <a:rPr kumimoji="1" lang="ja-JP" altLang="en-US" sz="1400" dirty="0"/>
              <a:t>・取り扱っている配列候補に対して、圧倒的なデータ不足</a:t>
            </a:r>
            <a:endParaRPr kumimoji="1" lang="en-US" altLang="ja-JP" sz="1400" dirty="0"/>
          </a:p>
          <a:p>
            <a:r>
              <a:rPr kumimoji="1" lang="ja-JP" altLang="en-US" sz="1400" dirty="0"/>
              <a:t>・定量性のあるデータを大量に取得することが困難</a:t>
            </a:r>
            <a:endParaRPr kumimoji="1" lang="en-US" altLang="ja-JP" sz="1400" dirty="0"/>
          </a:p>
          <a:p>
            <a:r>
              <a:rPr kumimoji="1" lang="ja-JP" altLang="en-US" sz="1400" dirty="0"/>
              <a:t>・抽出した特徴の妥当性の判断は容易でない</a:t>
            </a:r>
            <a:endParaRPr kumimoji="1" lang="en-US" altLang="ja-JP" sz="1400" dirty="0"/>
          </a:p>
        </p:txBody>
      </p:sp>
    </p:spTree>
    <p:extLst>
      <p:ext uri="{BB962C8B-B14F-4D97-AF65-F5344CB8AC3E}">
        <p14:creationId xmlns:p14="http://schemas.microsoft.com/office/powerpoint/2010/main" val="410572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kumimoji="1" lang="ja-JP" altLang="en-US" sz="1600" dirty="0"/>
              <a:t>成果概要</a:t>
            </a:r>
            <a:br>
              <a:rPr kumimoji="1" lang="ja-JP" altLang="en-US" dirty="0"/>
            </a:br>
            <a:r>
              <a:rPr kumimoji="1" lang="en-US" altLang="ja-JP" sz="2700" dirty="0"/>
              <a:t>2023</a:t>
            </a:r>
            <a:r>
              <a:rPr kumimoji="1" lang="ja-JP" altLang="en-US" sz="2700" dirty="0"/>
              <a:t>年度下半期の活動</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24732"/>
          </a:xfrm>
        </p:spPr>
        <p:txBody>
          <a:bodyPr/>
          <a:lstStyle/>
          <a:p>
            <a:r>
              <a:rPr kumimoji="1" lang="en-US" altLang="ja-JP" sz="2400" dirty="0"/>
              <a:t>2023</a:t>
            </a:r>
            <a:r>
              <a:rPr kumimoji="1" lang="ja-JP" altLang="en-US" sz="2400" dirty="0"/>
              <a:t>年度下半期以降、下記の活動を検討してきた。</a:t>
            </a:r>
          </a:p>
        </p:txBody>
      </p:sp>
      <p:cxnSp>
        <p:nvCxnSpPr>
          <p:cNvPr id="6" name="直線コネクタ 5">
            <a:extLst>
              <a:ext uri="{FF2B5EF4-FFF2-40B4-BE49-F238E27FC236}">
                <a16:creationId xmlns:a16="http://schemas.microsoft.com/office/drawing/2014/main" id="{FAABEF99-2506-4D21-87AA-70360E86CC71}"/>
              </a:ext>
            </a:extLst>
          </p:cNvPr>
          <p:cNvCxnSpPr>
            <a:cxnSpLocks/>
          </p:cNvCxnSpPr>
          <p:nvPr/>
        </p:nvCxnSpPr>
        <p:spPr>
          <a:xfrm>
            <a:off x="372804" y="219898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53BD7C5-6DC3-438D-B0ED-467B1E434738}"/>
              </a:ext>
            </a:extLst>
          </p:cNvPr>
          <p:cNvSpPr txBox="1"/>
          <p:nvPr/>
        </p:nvSpPr>
        <p:spPr>
          <a:xfrm>
            <a:off x="600075" y="1829654"/>
            <a:ext cx="2265364" cy="369332"/>
          </a:xfrm>
          <a:prstGeom prst="rect">
            <a:avLst/>
          </a:prstGeom>
          <a:noFill/>
        </p:spPr>
        <p:txBody>
          <a:bodyPr wrap="none" rtlCol="0">
            <a:spAutoFit/>
          </a:bodyPr>
          <a:lstStyle/>
          <a:p>
            <a:r>
              <a:rPr kumimoji="1" lang="ja-JP" altLang="en-US" b="1" dirty="0"/>
              <a:t>活性評価実験 </a:t>
            </a:r>
            <a:r>
              <a:rPr kumimoji="1" lang="en-US" altLang="ja-JP" sz="1200" b="1" dirty="0"/>
              <a:t>(p.12-20)</a:t>
            </a:r>
            <a:endParaRPr kumimoji="1" lang="ja-JP" altLang="en-US" b="1" dirty="0"/>
          </a:p>
        </p:txBody>
      </p:sp>
      <p:cxnSp>
        <p:nvCxnSpPr>
          <p:cNvPr id="12" name="直線コネクタ 11">
            <a:extLst>
              <a:ext uri="{FF2B5EF4-FFF2-40B4-BE49-F238E27FC236}">
                <a16:creationId xmlns:a16="http://schemas.microsoft.com/office/drawing/2014/main" id="{F3AD592F-DDA1-4F63-AF3D-83A4CC9B001A}"/>
              </a:ext>
            </a:extLst>
          </p:cNvPr>
          <p:cNvCxnSpPr>
            <a:cxnSpLocks/>
          </p:cNvCxnSpPr>
          <p:nvPr/>
        </p:nvCxnSpPr>
        <p:spPr>
          <a:xfrm>
            <a:off x="429517" y="355305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9C4DC69-6768-474D-AAA8-98DDB6AA01CD}"/>
              </a:ext>
            </a:extLst>
          </p:cNvPr>
          <p:cNvSpPr txBox="1"/>
          <p:nvPr/>
        </p:nvSpPr>
        <p:spPr>
          <a:xfrm>
            <a:off x="656788" y="3183719"/>
            <a:ext cx="3381054" cy="369332"/>
          </a:xfrm>
          <a:prstGeom prst="rect">
            <a:avLst/>
          </a:prstGeom>
          <a:noFill/>
        </p:spPr>
        <p:txBody>
          <a:bodyPr wrap="none" rtlCol="0">
            <a:spAutoFit/>
          </a:bodyPr>
          <a:lstStyle/>
          <a:p>
            <a:r>
              <a:rPr kumimoji="1" lang="ja-JP" altLang="en-US" b="1" dirty="0"/>
              <a:t>社内プロジェクトの体制づくり </a:t>
            </a:r>
            <a:r>
              <a:rPr kumimoji="1" lang="en-US" altLang="ja-JP" sz="1200" b="1" dirty="0"/>
              <a:t>(p.24)</a:t>
            </a:r>
            <a:endParaRPr kumimoji="1" lang="ja-JP" altLang="en-US" b="1" dirty="0"/>
          </a:p>
        </p:txBody>
      </p:sp>
      <p:sp>
        <p:nvSpPr>
          <p:cNvPr id="17" name="テキスト ボックス 16">
            <a:extLst>
              <a:ext uri="{FF2B5EF4-FFF2-40B4-BE49-F238E27FC236}">
                <a16:creationId xmlns:a16="http://schemas.microsoft.com/office/drawing/2014/main" id="{FC8D6257-EC0F-485B-808C-0E5817A98BF5}"/>
              </a:ext>
            </a:extLst>
          </p:cNvPr>
          <p:cNvSpPr txBox="1"/>
          <p:nvPr/>
        </p:nvSpPr>
        <p:spPr>
          <a:xfrm>
            <a:off x="719303" y="2340546"/>
            <a:ext cx="10923183" cy="646331"/>
          </a:xfrm>
          <a:prstGeom prst="rect">
            <a:avLst/>
          </a:prstGeom>
          <a:noFill/>
        </p:spPr>
        <p:txBody>
          <a:bodyPr wrap="none" rtlCol="0">
            <a:spAutoFit/>
          </a:bodyPr>
          <a:lstStyle/>
          <a:p>
            <a:r>
              <a:rPr kumimoji="1" lang="ja-JP" altLang="en-US" dirty="0"/>
              <a:t>・セルラーゼ変異体の活性評価実験を実施し、。</a:t>
            </a:r>
            <a:endParaRPr kumimoji="1" lang="en-US" altLang="ja-JP" dirty="0"/>
          </a:p>
          <a:p>
            <a:r>
              <a:rPr kumimoji="1" lang="ja-JP" altLang="en-US" dirty="0"/>
              <a:t>・設計戦略上欠かせない要素技術の開発に目途が付かず、設計戦略やテーマ設定に見直しが必要だと判断している。</a:t>
            </a:r>
            <a:endParaRPr kumimoji="1" lang="en-US" altLang="ja-JP" dirty="0"/>
          </a:p>
        </p:txBody>
      </p:sp>
      <p:sp>
        <p:nvSpPr>
          <p:cNvPr id="18" name="テキスト ボックス 17">
            <a:extLst>
              <a:ext uri="{FF2B5EF4-FFF2-40B4-BE49-F238E27FC236}">
                <a16:creationId xmlns:a16="http://schemas.microsoft.com/office/drawing/2014/main" id="{3A117E01-A99E-41F8-B7DA-07132C70C29C}"/>
              </a:ext>
            </a:extLst>
          </p:cNvPr>
          <p:cNvSpPr txBox="1"/>
          <p:nvPr/>
        </p:nvSpPr>
        <p:spPr>
          <a:xfrm>
            <a:off x="724983" y="3708425"/>
            <a:ext cx="9898864" cy="646331"/>
          </a:xfrm>
          <a:prstGeom prst="rect">
            <a:avLst/>
          </a:prstGeom>
          <a:noFill/>
        </p:spPr>
        <p:txBody>
          <a:bodyPr wrap="none" rtlCol="0">
            <a:spAutoFit/>
          </a:bodyPr>
          <a:lstStyle/>
          <a:p>
            <a:r>
              <a:rPr kumimoji="1" lang="ja-JP" altLang="en-US" dirty="0"/>
              <a:t>・テーマ開始後</a:t>
            </a:r>
            <a:r>
              <a:rPr kumimoji="1" lang="en-US" altLang="ja-JP" dirty="0"/>
              <a:t>3</a:t>
            </a:r>
            <a:r>
              <a:rPr kumimoji="1" lang="ja-JP" altLang="en-US" dirty="0"/>
              <a:t>年弱が経過した現在、</a:t>
            </a:r>
            <a:r>
              <a:rPr kumimoji="1" lang="en-US" altLang="ja-JP" dirty="0"/>
              <a:t>YOKOGAWA</a:t>
            </a:r>
            <a:r>
              <a:rPr kumimoji="1" lang="ja-JP" altLang="en-US" dirty="0"/>
              <a:t>が保有する要素技術との親和性も鑑みながら、</a:t>
            </a:r>
            <a:endParaRPr kumimoji="1" lang="en-US" altLang="ja-JP" dirty="0"/>
          </a:p>
          <a:p>
            <a:r>
              <a:rPr kumimoji="1" lang="ja-JP" altLang="en-US" dirty="0"/>
              <a:t>新規要素技術開発・事業開発ロードマップの構想、新たな研究開発テーマの企画する時期を迎えている。</a:t>
            </a:r>
            <a:endParaRPr kumimoji="1" lang="en-US" altLang="ja-JP" dirty="0"/>
          </a:p>
        </p:txBody>
      </p:sp>
      <p:cxnSp>
        <p:nvCxnSpPr>
          <p:cNvPr id="16" name="直線コネクタ 15">
            <a:extLst>
              <a:ext uri="{FF2B5EF4-FFF2-40B4-BE49-F238E27FC236}">
                <a16:creationId xmlns:a16="http://schemas.microsoft.com/office/drawing/2014/main" id="{D147DA50-7B95-447B-805E-7C1F8A781DBF}"/>
              </a:ext>
            </a:extLst>
          </p:cNvPr>
          <p:cNvCxnSpPr>
            <a:cxnSpLocks/>
          </p:cNvCxnSpPr>
          <p:nvPr/>
        </p:nvCxnSpPr>
        <p:spPr>
          <a:xfrm>
            <a:off x="421192" y="492053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CDAB729-33D6-49D4-A7B0-A4E726F5B2BA}"/>
              </a:ext>
            </a:extLst>
          </p:cNvPr>
          <p:cNvSpPr txBox="1"/>
          <p:nvPr/>
        </p:nvSpPr>
        <p:spPr>
          <a:xfrm>
            <a:off x="648463" y="4551199"/>
            <a:ext cx="2151551" cy="369332"/>
          </a:xfrm>
          <a:prstGeom prst="rect">
            <a:avLst/>
          </a:prstGeom>
          <a:noFill/>
        </p:spPr>
        <p:txBody>
          <a:bodyPr wrap="none" rtlCol="0">
            <a:spAutoFit/>
          </a:bodyPr>
          <a:lstStyle/>
          <a:p>
            <a:r>
              <a:rPr kumimoji="1" lang="ja-JP" altLang="en-US" b="1" dirty="0"/>
              <a:t>次期テーマ探索 </a:t>
            </a:r>
            <a:r>
              <a:rPr kumimoji="1" lang="en-US" altLang="ja-JP" sz="1200" b="1" dirty="0"/>
              <a:t>(p.24)</a:t>
            </a:r>
            <a:endParaRPr kumimoji="1" lang="ja-JP" altLang="en-US" b="1" dirty="0"/>
          </a:p>
        </p:txBody>
      </p:sp>
      <p:sp>
        <p:nvSpPr>
          <p:cNvPr id="21" name="テキスト ボックス 20">
            <a:extLst>
              <a:ext uri="{FF2B5EF4-FFF2-40B4-BE49-F238E27FC236}">
                <a16:creationId xmlns:a16="http://schemas.microsoft.com/office/drawing/2014/main" id="{91CC294A-6F62-4217-8F89-E0872B3522D6}"/>
              </a:ext>
            </a:extLst>
          </p:cNvPr>
          <p:cNvSpPr txBox="1"/>
          <p:nvPr/>
        </p:nvSpPr>
        <p:spPr>
          <a:xfrm>
            <a:off x="716658" y="4963100"/>
            <a:ext cx="11246990" cy="369332"/>
          </a:xfrm>
          <a:prstGeom prst="rect">
            <a:avLst/>
          </a:prstGeom>
          <a:noFill/>
        </p:spPr>
        <p:txBody>
          <a:bodyPr wrap="none" rtlCol="0">
            <a:spAutoFit/>
          </a:bodyPr>
          <a:lstStyle/>
          <a:p>
            <a:r>
              <a:rPr kumimoji="1" lang="ja-JP" altLang="en-US" dirty="0"/>
              <a:t>・バイオマス分解に焦点を当てて、周辺技術・課題、及び、市場を調査し直している。（ただしこれは喋るかまだ決めてない）</a:t>
            </a:r>
            <a:endParaRPr kumimoji="1" lang="en-US" altLang="ja-JP" dirty="0"/>
          </a:p>
        </p:txBody>
      </p:sp>
    </p:spTree>
    <p:extLst>
      <p:ext uri="{BB962C8B-B14F-4D97-AF65-F5344CB8AC3E}">
        <p14:creationId xmlns:p14="http://schemas.microsoft.com/office/powerpoint/2010/main" val="98084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テキスト ボックス 259">
            <a:extLst>
              <a:ext uri="{FF2B5EF4-FFF2-40B4-BE49-F238E27FC236}">
                <a16:creationId xmlns:a16="http://schemas.microsoft.com/office/drawing/2014/main" id="{D264A889-C357-48E6-9970-FA1FE5D3CBC6}"/>
              </a:ext>
            </a:extLst>
          </p:cNvPr>
          <p:cNvSpPr txBox="1"/>
          <p:nvPr/>
        </p:nvSpPr>
        <p:spPr>
          <a:xfrm>
            <a:off x="346750" y="4148072"/>
            <a:ext cx="4583409" cy="1817840"/>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59" name="テキスト ボックス 258">
            <a:extLst>
              <a:ext uri="{FF2B5EF4-FFF2-40B4-BE49-F238E27FC236}">
                <a16:creationId xmlns:a16="http://schemas.microsoft.com/office/drawing/2014/main" id="{476BFF06-3DD4-4D23-AB30-392A335065B9}"/>
              </a:ext>
            </a:extLst>
          </p:cNvPr>
          <p:cNvSpPr txBox="1"/>
          <p:nvPr/>
        </p:nvSpPr>
        <p:spPr>
          <a:xfrm>
            <a:off x="539987" y="4339366"/>
            <a:ext cx="678423" cy="1426939"/>
          </a:xfrm>
          <a:prstGeom prst="rect">
            <a:avLst/>
          </a:prstGeom>
          <a:solidFill>
            <a:schemeClr val="bg1">
              <a:lumMod val="95000"/>
            </a:schemeClr>
          </a:solidFill>
          <a:ln w="9525">
            <a:noFill/>
            <a:prstDash val="dash"/>
          </a:ln>
        </p:spPr>
        <p:txBody>
          <a:bodyPr wrap="square" rtlCol="0">
            <a:noAutofit/>
          </a:bodyPr>
          <a:lstStyle/>
          <a:p>
            <a:pPr algn="ctr"/>
            <a:endParaRPr lang="zh-TW" altLang="en-US" sz="600" dirty="0"/>
          </a:p>
        </p:txBody>
      </p:sp>
      <p:sp>
        <p:nvSpPr>
          <p:cNvPr id="2" name="タイトル 1">
            <a:extLst>
              <a:ext uri="{FF2B5EF4-FFF2-40B4-BE49-F238E27FC236}">
                <a16:creationId xmlns:a16="http://schemas.microsoft.com/office/drawing/2014/main" id="{46DF7542-E5FF-437E-91AC-8649969EED59}"/>
              </a:ext>
            </a:extLst>
          </p:cNvPr>
          <p:cNvSpPr>
            <a:spLocks noGrp="1"/>
          </p:cNvSpPr>
          <p:nvPr>
            <p:ph type="title"/>
          </p:nvPr>
        </p:nvSpPr>
        <p:spPr/>
        <p:txBody>
          <a:bodyPr>
            <a:normAutofit fontScale="90000"/>
          </a:bodyPr>
          <a:lstStyle/>
          <a:p>
            <a:r>
              <a:rPr lang="ja-JP" altLang="en-US" sz="1600" dirty="0"/>
              <a:t>各要素技術の成果・課題：社内でのプロジェクトの進め方</a:t>
            </a:r>
            <a:br>
              <a:rPr kumimoji="1" lang="ja-JP" altLang="en-US" dirty="0"/>
            </a:br>
            <a:r>
              <a:rPr lang="ja-JP" altLang="en-US" sz="2700" dirty="0"/>
              <a:t>「バイオ系物質生産」・「タンパク質設計」プロジェクト</a:t>
            </a:r>
            <a:r>
              <a:rPr kumimoji="1" lang="ja-JP" altLang="en-US" sz="2700" dirty="0"/>
              <a:t>の</a:t>
            </a:r>
            <a:r>
              <a:rPr lang="ja-JP" altLang="en-US" sz="2700" dirty="0"/>
              <a:t>進め方</a:t>
            </a:r>
            <a:endParaRPr kumimoji="1" lang="ja-JP" altLang="en-US" dirty="0"/>
          </a:p>
        </p:txBody>
      </p:sp>
      <p:sp>
        <p:nvSpPr>
          <p:cNvPr id="3" name="スライド番号プレースホルダー 2">
            <a:extLst>
              <a:ext uri="{FF2B5EF4-FFF2-40B4-BE49-F238E27FC236}">
                <a16:creationId xmlns:a16="http://schemas.microsoft.com/office/drawing/2014/main" id="{670E0CBB-21CC-43E5-B5C0-2F91FD2CCAC2}"/>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E9DFCEC7-EAD4-42EA-8719-78C8A032F160}"/>
              </a:ext>
            </a:extLst>
          </p:cNvPr>
          <p:cNvSpPr>
            <a:spLocks noGrp="1"/>
          </p:cNvSpPr>
          <p:nvPr>
            <p:ph type="body" sz="quarter" idx="11"/>
          </p:nvPr>
        </p:nvSpPr>
        <p:spPr>
          <a:xfrm>
            <a:off x="396658" y="854236"/>
            <a:ext cx="11520522" cy="719171"/>
          </a:xfrm>
        </p:spPr>
        <p:txBody>
          <a:bodyPr/>
          <a:lstStyle/>
          <a:p>
            <a:r>
              <a:rPr lang="ja-JP" altLang="en-US" sz="1800" dirty="0"/>
              <a:t>酵素・タンパク質設計に関する要素技術開発だけでは今後の展開を考えづらい。</a:t>
            </a:r>
            <a:endParaRPr lang="en-US" altLang="ja-JP" sz="1800" dirty="0"/>
          </a:p>
          <a:p>
            <a:r>
              <a:rPr lang="ja-JP" altLang="en-US" sz="1800" dirty="0"/>
              <a:t>物質生産技術との接続まで意識し、将来的に酵素・物質生産技術</a:t>
            </a:r>
            <a:r>
              <a:rPr lang="en-US" altLang="ja-JP" sz="1800" dirty="0"/>
              <a:t>IP</a:t>
            </a:r>
            <a:r>
              <a:rPr lang="ja-JP" altLang="en-US" sz="1800" dirty="0"/>
              <a:t>の獲得を目指す研究開発ロードマップが不可欠。</a:t>
            </a:r>
          </a:p>
        </p:txBody>
      </p:sp>
      <p:sp>
        <p:nvSpPr>
          <p:cNvPr id="75" name="四角形: 角を丸くする 74">
            <a:extLst>
              <a:ext uri="{FF2B5EF4-FFF2-40B4-BE49-F238E27FC236}">
                <a16:creationId xmlns:a16="http://schemas.microsoft.com/office/drawing/2014/main" id="{3791FC5D-33D0-4BB7-99F0-C951CB95E4EA}"/>
              </a:ext>
            </a:extLst>
          </p:cNvPr>
          <p:cNvSpPr/>
          <p:nvPr/>
        </p:nvSpPr>
        <p:spPr>
          <a:xfrm>
            <a:off x="7168145" y="3202751"/>
            <a:ext cx="2332000" cy="2859492"/>
          </a:xfrm>
          <a:prstGeom prst="roundRect">
            <a:avLst>
              <a:gd name="adj" fmla="val 4139"/>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四角形: 角を丸くする 75">
            <a:extLst>
              <a:ext uri="{FF2B5EF4-FFF2-40B4-BE49-F238E27FC236}">
                <a16:creationId xmlns:a16="http://schemas.microsoft.com/office/drawing/2014/main" id="{BBCABA00-4516-416D-8C71-4D7037DD9E23}"/>
              </a:ext>
            </a:extLst>
          </p:cNvPr>
          <p:cNvSpPr/>
          <p:nvPr/>
        </p:nvSpPr>
        <p:spPr>
          <a:xfrm>
            <a:off x="10564334" y="3966682"/>
            <a:ext cx="1251312" cy="1305780"/>
          </a:xfrm>
          <a:prstGeom prst="roundRect">
            <a:avLst>
              <a:gd name="adj" fmla="val 512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800" dirty="0">
              <a:solidFill>
                <a:schemeClr val="tx1"/>
              </a:solidFill>
              <a:latin typeface="Arial" panose="020B0604020202020204" pitchFamily="34" charset="0"/>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78914A7C-A93F-4EA8-B2AA-636C13A2A81F}"/>
              </a:ext>
            </a:extLst>
          </p:cNvPr>
          <p:cNvSpPr/>
          <p:nvPr/>
        </p:nvSpPr>
        <p:spPr>
          <a:xfrm>
            <a:off x="7311619" y="3767089"/>
            <a:ext cx="1163828" cy="297690"/>
          </a:xfrm>
          <a:prstGeom prst="roundRect">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酵素設計技術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1" name="四角形: 角を丸くする 80">
            <a:extLst>
              <a:ext uri="{FF2B5EF4-FFF2-40B4-BE49-F238E27FC236}">
                <a16:creationId xmlns:a16="http://schemas.microsoft.com/office/drawing/2014/main" id="{497B5035-FE39-4C03-B894-905CAEE9F0A9}"/>
              </a:ext>
            </a:extLst>
          </p:cNvPr>
          <p:cNvSpPr/>
          <p:nvPr/>
        </p:nvSpPr>
        <p:spPr>
          <a:xfrm>
            <a:off x="7324992" y="4680157"/>
            <a:ext cx="1151417"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物質生産技術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2" name="四角形: 角を丸くする 81">
            <a:extLst>
              <a:ext uri="{FF2B5EF4-FFF2-40B4-BE49-F238E27FC236}">
                <a16:creationId xmlns:a16="http://schemas.microsoft.com/office/drawing/2014/main" id="{B42A3283-AB27-4765-8558-53B13C1CAA36}"/>
              </a:ext>
            </a:extLst>
          </p:cNvPr>
          <p:cNvSpPr/>
          <p:nvPr/>
        </p:nvSpPr>
        <p:spPr>
          <a:xfrm>
            <a:off x="10641449" y="3532439"/>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受託製造企業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6E594294-9F82-4561-BC4F-C8C01A55F757}"/>
              </a:ext>
            </a:extLst>
          </p:cNvPr>
          <p:cNvSpPr/>
          <p:nvPr/>
        </p:nvSpPr>
        <p:spPr>
          <a:xfrm>
            <a:off x="10636321" y="3209852"/>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産業用</a:t>
            </a:r>
            <a:r>
              <a:rPr kumimoji="1" lang="ja-JP" altLang="en-US" sz="700" dirty="0">
                <a:solidFill>
                  <a:schemeClr val="tx1"/>
                </a:solidFill>
                <a:latin typeface="Arial" panose="020B0604020202020204" pitchFamily="34" charset="0"/>
                <a:ea typeface="Meiryo UI" panose="020B0604030504040204" pitchFamily="50" charset="-128"/>
              </a:rPr>
              <a:t>酵素企業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4" name="四角形: 角を丸くする 83">
            <a:extLst>
              <a:ext uri="{FF2B5EF4-FFF2-40B4-BE49-F238E27FC236}">
                <a16:creationId xmlns:a16="http://schemas.microsoft.com/office/drawing/2014/main" id="{C02AADC9-BD7D-4E0E-97C3-438095C88A5B}"/>
              </a:ext>
            </a:extLst>
          </p:cNvPr>
          <p:cNvSpPr/>
          <p:nvPr/>
        </p:nvSpPr>
        <p:spPr>
          <a:xfrm>
            <a:off x="10674232" y="4585268"/>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化学系</a:t>
            </a: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CD90E2AE-F554-4AD9-8227-3D2C4197E463}"/>
              </a:ext>
            </a:extLst>
          </p:cNvPr>
          <p:cNvSpPr/>
          <p:nvPr/>
        </p:nvSpPr>
        <p:spPr>
          <a:xfrm>
            <a:off x="10678097" y="4282865"/>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エネルギー系企業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F95668CF-B48F-4E7B-BB0B-4B7330F982C0}"/>
              </a:ext>
            </a:extLst>
          </p:cNvPr>
          <p:cNvSpPr/>
          <p:nvPr/>
        </p:nvSpPr>
        <p:spPr>
          <a:xfrm>
            <a:off x="10674232" y="4915017"/>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その他製造業系</a:t>
            </a:r>
            <a:endParaRPr kumimoji="1" lang="en-US" altLang="ja-JP" sz="700" dirty="0">
              <a:solidFill>
                <a:schemeClr val="tx1"/>
              </a:solidFill>
              <a:latin typeface="Arial" panose="020B0604020202020204" pitchFamily="34" charset="0"/>
              <a:ea typeface="Meiryo UI" panose="020B0604030504040204" pitchFamily="50" charset="-128"/>
            </a:endParaRPr>
          </a:p>
          <a:p>
            <a:pPr algn="ct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7" name="四角形: 角を丸くする 86">
            <a:extLst>
              <a:ext uri="{FF2B5EF4-FFF2-40B4-BE49-F238E27FC236}">
                <a16:creationId xmlns:a16="http://schemas.microsoft.com/office/drawing/2014/main" id="{9077CAC2-7470-4C71-A11D-D88839461F21}"/>
              </a:ext>
            </a:extLst>
          </p:cNvPr>
          <p:cNvSpPr/>
          <p:nvPr/>
        </p:nvSpPr>
        <p:spPr>
          <a:xfrm>
            <a:off x="10563261" y="5462057"/>
            <a:ext cx="1251312" cy="59372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化学品等</a:t>
            </a:r>
            <a:r>
              <a:rPr lang="ja-JP" altLang="en-US" sz="700" dirty="0">
                <a:solidFill>
                  <a:schemeClr val="tx1"/>
                </a:solidFill>
                <a:latin typeface="Arial" panose="020B0604020202020204" pitchFamily="34" charset="0"/>
                <a:ea typeface="Meiryo UI" panose="020B0604030504040204" pitchFamily="50" charset="-128"/>
              </a:rPr>
              <a:t>　</a:t>
            </a:r>
            <a:r>
              <a:rPr kumimoji="1" lang="ja-JP" altLang="en-US" sz="700" dirty="0">
                <a:solidFill>
                  <a:schemeClr val="tx1"/>
                </a:solidFill>
                <a:latin typeface="Arial" panose="020B0604020202020204" pitchFamily="34" charset="0"/>
                <a:ea typeface="Meiryo UI" panose="020B0604030504040204" pitchFamily="50" charset="-128"/>
              </a:rPr>
              <a:t>ユーザ企業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8" name="テキスト ボックス 219">
            <a:extLst>
              <a:ext uri="{FF2B5EF4-FFF2-40B4-BE49-F238E27FC236}">
                <a16:creationId xmlns:a16="http://schemas.microsoft.com/office/drawing/2014/main" id="{0412565D-0EB2-4ABA-8C9E-68B2BA6281B2}"/>
              </a:ext>
            </a:extLst>
          </p:cNvPr>
          <p:cNvSpPr txBox="1"/>
          <p:nvPr/>
        </p:nvSpPr>
        <p:spPr>
          <a:xfrm>
            <a:off x="7377009" y="3285406"/>
            <a:ext cx="944489" cy="24622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000" dirty="0"/>
              <a:t>YOKOGAWA</a:t>
            </a:r>
            <a:endParaRPr kumimoji="1" lang="ja-JP" altLang="en-US" sz="1000" dirty="0"/>
          </a:p>
        </p:txBody>
      </p:sp>
      <p:sp>
        <p:nvSpPr>
          <p:cNvPr id="89" name="テキスト ボックス 220">
            <a:extLst>
              <a:ext uri="{FF2B5EF4-FFF2-40B4-BE49-F238E27FC236}">
                <a16:creationId xmlns:a16="http://schemas.microsoft.com/office/drawing/2014/main" id="{4DAA7F33-7B58-4E20-9AE7-DCD12D6319DA}"/>
              </a:ext>
            </a:extLst>
          </p:cNvPr>
          <p:cNvSpPr txBox="1"/>
          <p:nvPr/>
        </p:nvSpPr>
        <p:spPr>
          <a:xfrm>
            <a:off x="10617552" y="3994734"/>
            <a:ext cx="1095172" cy="20005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700" dirty="0"/>
              <a:t>産業用酵素　ユーザ企業</a:t>
            </a:r>
          </a:p>
        </p:txBody>
      </p:sp>
      <p:cxnSp>
        <p:nvCxnSpPr>
          <p:cNvPr id="90" name="直線矢印コネクタ 89">
            <a:extLst>
              <a:ext uri="{FF2B5EF4-FFF2-40B4-BE49-F238E27FC236}">
                <a16:creationId xmlns:a16="http://schemas.microsoft.com/office/drawing/2014/main" id="{B1049266-DE27-4106-ADFD-D3DB7E32C2F5}"/>
              </a:ext>
            </a:extLst>
          </p:cNvPr>
          <p:cNvCxnSpPr>
            <a:cxnSpLocks/>
          </p:cNvCxnSpPr>
          <p:nvPr/>
        </p:nvCxnSpPr>
        <p:spPr>
          <a:xfrm>
            <a:off x="9514159" y="3624970"/>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142D32D-1BA0-41F1-8ACD-F95E3F21B795}"/>
              </a:ext>
            </a:extLst>
          </p:cNvPr>
          <p:cNvCxnSpPr>
            <a:cxnSpLocks/>
          </p:cNvCxnSpPr>
          <p:nvPr/>
        </p:nvCxnSpPr>
        <p:spPr>
          <a:xfrm flipH="1">
            <a:off x="9505271" y="3700039"/>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テキスト ボックス 223">
            <a:extLst>
              <a:ext uri="{FF2B5EF4-FFF2-40B4-BE49-F238E27FC236}">
                <a16:creationId xmlns:a16="http://schemas.microsoft.com/office/drawing/2014/main" id="{DFF2ED11-3CBD-4056-8F90-C7C9DCCFE63C}"/>
              </a:ext>
            </a:extLst>
          </p:cNvPr>
          <p:cNvSpPr txBox="1"/>
          <p:nvPr/>
        </p:nvSpPr>
        <p:spPr>
          <a:xfrm>
            <a:off x="9805075" y="3500667"/>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製造委託</a:t>
            </a:r>
          </a:p>
        </p:txBody>
      </p:sp>
      <p:sp>
        <p:nvSpPr>
          <p:cNvPr id="164" name="テキスト ボックス 225">
            <a:extLst>
              <a:ext uri="{FF2B5EF4-FFF2-40B4-BE49-F238E27FC236}">
                <a16:creationId xmlns:a16="http://schemas.microsoft.com/office/drawing/2014/main" id="{431CCB7B-1AF5-43AA-9E0F-14179D5B8769}"/>
              </a:ext>
            </a:extLst>
          </p:cNvPr>
          <p:cNvSpPr txBox="1"/>
          <p:nvPr/>
        </p:nvSpPr>
        <p:spPr>
          <a:xfrm>
            <a:off x="9791701" y="3661199"/>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酵素納品</a:t>
            </a:r>
            <a:endParaRPr kumimoji="1" lang="ja-JP" altLang="en-US" sz="600" dirty="0"/>
          </a:p>
        </p:txBody>
      </p:sp>
      <p:cxnSp>
        <p:nvCxnSpPr>
          <p:cNvPr id="165" name="直線矢印コネクタ 164">
            <a:extLst>
              <a:ext uri="{FF2B5EF4-FFF2-40B4-BE49-F238E27FC236}">
                <a16:creationId xmlns:a16="http://schemas.microsoft.com/office/drawing/2014/main" id="{EC131109-5957-40BA-A42B-2FF5A7A99AEC}"/>
              </a:ext>
            </a:extLst>
          </p:cNvPr>
          <p:cNvCxnSpPr>
            <a:cxnSpLocks/>
          </p:cNvCxnSpPr>
          <p:nvPr/>
        </p:nvCxnSpPr>
        <p:spPr>
          <a:xfrm>
            <a:off x="9372666" y="5125462"/>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テキスト ボックス 228">
            <a:extLst>
              <a:ext uri="{FF2B5EF4-FFF2-40B4-BE49-F238E27FC236}">
                <a16:creationId xmlns:a16="http://schemas.microsoft.com/office/drawing/2014/main" id="{D6B79791-FD30-460D-9036-45BC63507225}"/>
              </a:ext>
            </a:extLst>
          </p:cNvPr>
          <p:cNvSpPr txBox="1"/>
          <p:nvPr/>
        </p:nvSpPr>
        <p:spPr>
          <a:xfrm>
            <a:off x="9602510" y="499041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69" name="直線矢印コネクタ 168">
            <a:extLst>
              <a:ext uri="{FF2B5EF4-FFF2-40B4-BE49-F238E27FC236}">
                <a16:creationId xmlns:a16="http://schemas.microsoft.com/office/drawing/2014/main" id="{8B5E064A-0DAF-4810-9D09-02AA0AA1240C}"/>
              </a:ext>
            </a:extLst>
          </p:cNvPr>
          <p:cNvCxnSpPr>
            <a:cxnSpLocks/>
          </p:cNvCxnSpPr>
          <p:nvPr/>
        </p:nvCxnSpPr>
        <p:spPr>
          <a:xfrm flipV="1">
            <a:off x="9505271" y="4767521"/>
            <a:ext cx="1059064" cy="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232">
            <a:extLst>
              <a:ext uri="{FF2B5EF4-FFF2-40B4-BE49-F238E27FC236}">
                <a16:creationId xmlns:a16="http://schemas.microsoft.com/office/drawing/2014/main" id="{2B9C60A3-D6DA-4785-AFD2-11A0990DDE9F}"/>
              </a:ext>
            </a:extLst>
          </p:cNvPr>
          <p:cNvSpPr txBox="1"/>
          <p:nvPr/>
        </p:nvSpPr>
        <p:spPr>
          <a:xfrm>
            <a:off x="9693843" y="4624416"/>
            <a:ext cx="703382"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研究・</a:t>
            </a:r>
            <a:r>
              <a:rPr kumimoji="1" lang="ja-JP" altLang="en-US" sz="600" dirty="0"/>
              <a:t>開発受託</a:t>
            </a:r>
          </a:p>
        </p:txBody>
      </p:sp>
      <p:cxnSp>
        <p:nvCxnSpPr>
          <p:cNvPr id="173" name="直線矢印コネクタ 172">
            <a:extLst>
              <a:ext uri="{FF2B5EF4-FFF2-40B4-BE49-F238E27FC236}">
                <a16:creationId xmlns:a16="http://schemas.microsoft.com/office/drawing/2014/main" id="{0CFD862C-86B0-47A4-B094-0718E68BB4F1}"/>
              </a:ext>
            </a:extLst>
          </p:cNvPr>
          <p:cNvCxnSpPr>
            <a:cxnSpLocks/>
            <a:stCxn id="76" idx="2"/>
            <a:endCxn id="87" idx="0"/>
          </p:cNvCxnSpPr>
          <p:nvPr/>
        </p:nvCxnSpPr>
        <p:spPr>
          <a:xfrm flipH="1">
            <a:off x="11188917" y="5272462"/>
            <a:ext cx="1073" cy="1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235">
            <a:extLst>
              <a:ext uri="{FF2B5EF4-FFF2-40B4-BE49-F238E27FC236}">
                <a16:creationId xmlns:a16="http://schemas.microsoft.com/office/drawing/2014/main" id="{F41AF830-0A88-4EE5-8982-78FB2386D92C}"/>
              </a:ext>
            </a:extLst>
          </p:cNvPr>
          <p:cNvSpPr txBox="1"/>
          <p:nvPr/>
        </p:nvSpPr>
        <p:spPr>
          <a:xfrm>
            <a:off x="11171060" y="5254220"/>
            <a:ext cx="646331"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化学品等</a:t>
            </a:r>
            <a:r>
              <a:rPr kumimoji="1" lang="ja-JP" altLang="en-US" sz="600" dirty="0"/>
              <a:t>供給</a:t>
            </a:r>
          </a:p>
        </p:txBody>
      </p:sp>
      <p:cxnSp>
        <p:nvCxnSpPr>
          <p:cNvPr id="175" name="直線矢印コネクタ 174">
            <a:extLst>
              <a:ext uri="{FF2B5EF4-FFF2-40B4-BE49-F238E27FC236}">
                <a16:creationId xmlns:a16="http://schemas.microsoft.com/office/drawing/2014/main" id="{B67C72B8-39A2-4BAA-9C89-7F89DE742CA2}"/>
              </a:ext>
            </a:extLst>
          </p:cNvPr>
          <p:cNvCxnSpPr>
            <a:cxnSpLocks/>
          </p:cNvCxnSpPr>
          <p:nvPr/>
        </p:nvCxnSpPr>
        <p:spPr>
          <a:xfrm flipV="1">
            <a:off x="9375909" y="5569469"/>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テキスト ボックス 238">
            <a:extLst>
              <a:ext uri="{FF2B5EF4-FFF2-40B4-BE49-F238E27FC236}">
                <a16:creationId xmlns:a16="http://schemas.microsoft.com/office/drawing/2014/main" id="{7571C253-374D-49C4-9F87-C9F2B450ACD0}"/>
              </a:ext>
            </a:extLst>
          </p:cNvPr>
          <p:cNvSpPr txBox="1"/>
          <p:nvPr/>
        </p:nvSpPr>
        <p:spPr>
          <a:xfrm>
            <a:off x="9667405" y="5437568"/>
            <a:ext cx="71063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化学品等供給</a:t>
            </a:r>
            <a:endParaRPr kumimoji="1" lang="ja-JP" altLang="en-US" sz="600" dirty="0"/>
          </a:p>
        </p:txBody>
      </p:sp>
      <p:cxnSp>
        <p:nvCxnSpPr>
          <p:cNvPr id="186" name="直線矢印コネクタ 185">
            <a:extLst>
              <a:ext uri="{FF2B5EF4-FFF2-40B4-BE49-F238E27FC236}">
                <a16:creationId xmlns:a16="http://schemas.microsoft.com/office/drawing/2014/main" id="{FA227F7E-76C9-453A-9508-485412554F2F}"/>
              </a:ext>
            </a:extLst>
          </p:cNvPr>
          <p:cNvCxnSpPr>
            <a:cxnSpLocks/>
            <a:stCxn id="80" idx="3"/>
          </p:cNvCxnSpPr>
          <p:nvPr/>
        </p:nvCxnSpPr>
        <p:spPr>
          <a:xfrm>
            <a:off x="8475447" y="3915935"/>
            <a:ext cx="213914" cy="35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直線矢印コネクタ 187">
            <a:extLst>
              <a:ext uri="{FF2B5EF4-FFF2-40B4-BE49-F238E27FC236}">
                <a16:creationId xmlns:a16="http://schemas.microsoft.com/office/drawing/2014/main" id="{BE9757F7-6CB6-4193-9C7E-E89404DD646C}"/>
              </a:ext>
            </a:extLst>
          </p:cNvPr>
          <p:cNvCxnSpPr>
            <a:cxnSpLocks/>
            <a:stCxn id="81" idx="3"/>
          </p:cNvCxnSpPr>
          <p:nvPr/>
        </p:nvCxnSpPr>
        <p:spPr>
          <a:xfrm flipV="1">
            <a:off x="8476409" y="4827222"/>
            <a:ext cx="205190" cy="1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四角形: 角を丸くする 188">
            <a:extLst>
              <a:ext uri="{FF2B5EF4-FFF2-40B4-BE49-F238E27FC236}">
                <a16:creationId xmlns:a16="http://schemas.microsoft.com/office/drawing/2014/main" id="{01472712-F58D-44A8-9909-E4E162908347}"/>
              </a:ext>
            </a:extLst>
          </p:cNvPr>
          <p:cNvSpPr/>
          <p:nvPr/>
        </p:nvSpPr>
        <p:spPr>
          <a:xfrm>
            <a:off x="7324992" y="5633370"/>
            <a:ext cx="1150454"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大規模製造技術</a:t>
            </a:r>
            <a:endParaRPr lang="en-US" altLang="ja-JP" sz="800" dirty="0">
              <a:solidFill>
                <a:schemeClr val="tx1"/>
              </a:solidFill>
              <a:latin typeface="Arial" panose="020B0604020202020204" pitchFamily="34" charset="0"/>
              <a:ea typeface="Meiryo UI" panose="020B0604030504040204" pitchFamily="50" charset="-128"/>
            </a:endParaRPr>
          </a:p>
        </p:txBody>
      </p:sp>
      <p:cxnSp>
        <p:nvCxnSpPr>
          <p:cNvPr id="192" name="直線矢印コネクタ 191">
            <a:extLst>
              <a:ext uri="{FF2B5EF4-FFF2-40B4-BE49-F238E27FC236}">
                <a16:creationId xmlns:a16="http://schemas.microsoft.com/office/drawing/2014/main" id="{73A1AAC1-3CEE-4D11-B93E-60A0DFDBF60F}"/>
              </a:ext>
            </a:extLst>
          </p:cNvPr>
          <p:cNvCxnSpPr>
            <a:cxnSpLocks/>
            <a:stCxn id="189" idx="3"/>
          </p:cNvCxnSpPr>
          <p:nvPr/>
        </p:nvCxnSpPr>
        <p:spPr>
          <a:xfrm flipV="1">
            <a:off x="8475447" y="5776938"/>
            <a:ext cx="1909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C36362AC-156F-47E6-8ACC-08C9732A93D2}"/>
              </a:ext>
            </a:extLst>
          </p:cNvPr>
          <p:cNvCxnSpPr>
            <a:cxnSpLocks/>
          </p:cNvCxnSpPr>
          <p:nvPr/>
        </p:nvCxnSpPr>
        <p:spPr>
          <a:xfrm>
            <a:off x="9376384" y="4378335"/>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テキスト ボックス 260">
            <a:extLst>
              <a:ext uri="{FF2B5EF4-FFF2-40B4-BE49-F238E27FC236}">
                <a16:creationId xmlns:a16="http://schemas.microsoft.com/office/drawing/2014/main" id="{4AC0DFFB-598C-44A1-9623-66F17426CCDE}"/>
              </a:ext>
            </a:extLst>
          </p:cNvPr>
          <p:cNvSpPr txBox="1"/>
          <p:nvPr/>
        </p:nvSpPr>
        <p:spPr>
          <a:xfrm>
            <a:off x="9601912" y="424148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97" name="直線矢印コネクタ 196">
            <a:extLst>
              <a:ext uri="{FF2B5EF4-FFF2-40B4-BE49-F238E27FC236}">
                <a16:creationId xmlns:a16="http://schemas.microsoft.com/office/drawing/2014/main" id="{AC5F4995-D5CE-45D2-BF3F-3374DEF15314}"/>
              </a:ext>
            </a:extLst>
          </p:cNvPr>
          <p:cNvCxnSpPr>
            <a:cxnSpLocks/>
          </p:cNvCxnSpPr>
          <p:nvPr/>
        </p:nvCxnSpPr>
        <p:spPr>
          <a:xfrm>
            <a:off x="9385190" y="3341766"/>
            <a:ext cx="1243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テキスト ボックス 264">
            <a:extLst>
              <a:ext uri="{FF2B5EF4-FFF2-40B4-BE49-F238E27FC236}">
                <a16:creationId xmlns:a16="http://schemas.microsoft.com/office/drawing/2014/main" id="{40F1BE73-B3EE-4017-A9B5-F6507E67CB6C}"/>
              </a:ext>
            </a:extLst>
          </p:cNvPr>
          <p:cNvSpPr txBox="1"/>
          <p:nvPr/>
        </p:nvSpPr>
        <p:spPr>
          <a:xfrm>
            <a:off x="9607264" y="3185017"/>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201" name="直線矢印コネクタ 200">
            <a:extLst>
              <a:ext uri="{FF2B5EF4-FFF2-40B4-BE49-F238E27FC236}">
                <a16:creationId xmlns:a16="http://schemas.microsoft.com/office/drawing/2014/main" id="{7470EC7F-E5B2-4704-BABE-FE62E6B35F0A}"/>
              </a:ext>
            </a:extLst>
          </p:cNvPr>
          <p:cNvCxnSpPr>
            <a:cxnSpLocks/>
          </p:cNvCxnSpPr>
          <p:nvPr/>
        </p:nvCxnSpPr>
        <p:spPr>
          <a:xfrm flipV="1">
            <a:off x="9517527" y="4028243"/>
            <a:ext cx="1045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68">
            <a:extLst>
              <a:ext uri="{FF2B5EF4-FFF2-40B4-BE49-F238E27FC236}">
                <a16:creationId xmlns:a16="http://schemas.microsoft.com/office/drawing/2014/main" id="{CCFD9298-5EC2-4A2E-BA8B-62E72B6C6E34}"/>
              </a:ext>
            </a:extLst>
          </p:cNvPr>
          <p:cNvSpPr txBox="1"/>
          <p:nvPr/>
        </p:nvSpPr>
        <p:spPr>
          <a:xfrm>
            <a:off x="9706090" y="3895719"/>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酵素供給</a:t>
            </a:r>
            <a:endParaRPr kumimoji="1" lang="ja-JP" altLang="en-US" sz="600" dirty="0"/>
          </a:p>
        </p:txBody>
      </p:sp>
      <p:cxnSp>
        <p:nvCxnSpPr>
          <p:cNvPr id="205" name="コネクタ: カギ線 204">
            <a:extLst>
              <a:ext uri="{FF2B5EF4-FFF2-40B4-BE49-F238E27FC236}">
                <a16:creationId xmlns:a16="http://schemas.microsoft.com/office/drawing/2014/main" id="{6407AADE-EBD9-4EAA-8833-A685F304F255}"/>
              </a:ext>
            </a:extLst>
          </p:cNvPr>
          <p:cNvCxnSpPr>
            <a:stCxn id="83" idx="3"/>
            <a:endCxn id="76" idx="0"/>
          </p:cNvCxnSpPr>
          <p:nvPr/>
        </p:nvCxnSpPr>
        <p:spPr>
          <a:xfrm flipH="1">
            <a:off x="11189990" y="3328797"/>
            <a:ext cx="467872" cy="637885"/>
          </a:xfrm>
          <a:prstGeom prst="bentConnector4">
            <a:avLst>
              <a:gd name="adj1" fmla="val -33282"/>
              <a:gd name="adj2" fmla="val 7806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グループ化 205">
            <a:extLst>
              <a:ext uri="{FF2B5EF4-FFF2-40B4-BE49-F238E27FC236}">
                <a16:creationId xmlns:a16="http://schemas.microsoft.com/office/drawing/2014/main" id="{0BAF8BAE-B14E-4D78-995E-A553B4390B52}"/>
              </a:ext>
            </a:extLst>
          </p:cNvPr>
          <p:cNvGrpSpPr/>
          <p:nvPr/>
        </p:nvGrpSpPr>
        <p:grpSpPr>
          <a:xfrm>
            <a:off x="9419958" y="3700039"/>
            <a:ext cx="91712" cy="329300"/>
            <a:chOff x="4389466" y="1803142"/>
            <a:chExt cx="74336" cy="249165"/>
          </a:xfrm>
        </p:grpSpPr>
        <p:cxnSp>
          <p:nvCxnSpPr>
            <p:cNvPr id="207" name="直線コネクタ 206">
              <a:extLst>
                <a:ext uri="{FF2B5EF4-FFF2-40B4-BE49-F238E27FC236}">
                  <a16:creationId xmlns:a16="http://schemas.microsoft.com/office/drawing/2014/main" id="{AA87ED67-852C-4E6C-B44D-18C6E3FD283C}"/>
                </a:ext>
              </a:extLst>
            </p:cNvPr>
            <p:cNvCxnSpPr>
              <a:cxnSpLocks/>
            </p:cNvCxnSpPr>
            <p:nvPr/>
          </p:nvCxnSpPr>
          <p:spPr>
            <a:xfrm flipH="1">
              <a:off x="4391484" y="1803142"/>
              <a:ext cx="625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E0B87610-F8D6-4FDF-AD2E-7ADA418915C3}"/>
                </a:ext>
              </a:extLst>
            </p:cNvPr>
            <p:cNvCxnSpPr>
              <a:cxnSpLocks/>
            </p:cNvCxnSpPr>
            <p:nvPr/>
          </p:nvCxnSpPr>
          <p:spPr>
            <a:xfrm>
              <a:off x="4391484" y="1803237"/>
              <a:ext cx="0" cy="24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13F7FC2-7EA6-46E3-A89F-544C0E15BC4E}"/>
                </a:ext>
              </a:extLst>
            </p:cNvPr>
            <p:cNvCxnSpPr>
              <a:cxnSpLocks/>
            </p:cNvCxnSpPr>
            <p:nvPr/>
          </p:nvCxnSpPr>
          <p:spPr>
            <a:xfrm>
              <a:off x="4389466" y="2050440"/>
              <a:ext cx="74336" cy="18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0" name="コネクタ: カギ線 209">
            <a:extLst>
              <a:ext uri="{FF2B5EF4-FFF2-40B4-BE49-F238E27FC236}">
                <a16:creationId xmlns:a16="http://schemas.microsoft.com/office/drawing/2014/main" id="{A3311DF2-CC0F-4B70-8CF8-599C7C5DC18D}"/>
              </a:ext>
            </a:extLst>
          </p:cNvPr>
          <p:cNvCxnSpPr>
            <a:cxnSpLocks/>
            <a:endCxn id="81" idx="0"/>
          </p:cNvCxnSpPr>
          <p:nvPr/>
        </p:nvCxnSpPr>
        <p:spPr>
          <a:xfrm rot="10800000" flipV="1">
            <a:off x="7900701" y="4270020"/>
            <a:ext cx="788660" cy="4101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27C8B0F8-B54F-4706-A479-0C6333F1DD59}"/>
              </a:ext>
            </a:extLst>
          </p:cNvPr>
          <p:cNvCxnSpPr>
            <a:cxnSpLocks/>
            <a:endCxn id="189" idx="0"/>
          </p:cNvCxnSpPr>
          <p:nvPr/>
        </p:nvCxnSpPr>
        <p:spPr>
          <a:xfrm rot="10800000" flipV="1">
            <a:off x="7900220" y="5193621"/>
            <a:ext cx="763358" cy="439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D65AD0BA-E243-42D3-B453-C40DCE0D97EE}"/>
              </a:ext>
            </a:extLst>
          </p:cNvPr>
          <p:cNvCxnSpPr>
            <a:cxnSpLocks/>
          </p:cNvCxnSpPr>
          <p:nvPr/>
        </p:nvCxnSpPr>
        <p:spPr>
          <a:xfrm>
            <a:off x="9499589" y="5884717"/>
            <a:ext cx="1063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79">
            <a:extLst>
              <a:ext uri="{FF2B5EF4-FFF2-40B4-BE49-F238E27FC236}">
                <a16:creationId xmlns:a16="http://schemas.microsoft.com/office/drawing/2014/main" id="{0154C078-2FDD-4C87-9D8B-5D4FC5F53631}"/>
              </a:ext>
            </a:extLst>
          </p:cNvPr>
          <p:cNvSpPr txBox="1"/>
          <p:nvPr/>
        </p:nvSpPr>
        <p:spPr>
          <a:xfrm>
            <a:off x="9697002" y="5750115"/>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dirty="0"/>
              <a:t>開発受託</a:t>
            </a:r>
          </a:p>
        </p:txBody>
      </p:sp>
      <p:sp>
        <p:nvSpPr>
          <p:cNvPr id="216" name="テキスト ボックス 281">
            <a:extLst>
              <a:ext uri="{FF2B5EF4-FFF2-40B4-BE49-F238E27FC236}">
                <a16:creationId xmlns:a16="http://schemas.microsoft.com/office/drawing/2014/main" id="{C49CF3B5-9B52-4C80-838C-EFBFE7FEE081}"/>
              </a:ext>
            </a:extLst>
          </p:cNvPr>
          <p:cNvSpPr txBox="1"/>
          <p:nvPr/>
        </p:nvSpPr>
        <p:spPr>
          <a:xfrm>
            <a:off x="11348333" y="3815493"/>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酵素供給</a:t>
            </a:r>
          </a:p>
        </p:txBody>
      </p:sp>
      <p:sp>
        <p:nvSpPr>
          <p:cNvPr id="109" name="角丸四角形 17">
            <a:extLst>
              <a:ext uri="{FF2B5EF4-FFF2-40B4-BE49-F238E27FC236}">
                <a16:creationId xmlns:a16="http://schemas.microsoft.com/office/drawing/2014/main" id="{65700031-436D-4A19-8A6F-0ECBF9A8CA92}"/>
              </a:ext>
            </a:extLst>
          </p:cNvPr>
          <p:cNvSpPr/>
          <p:nvPr/>
        </p:nvSpPr>
        <p:spPr>
          <a:xfrm>
            <a:off x="2608505" y="4852669"/>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細胞設計</a:t>
            </a:r>
            <a:endParaRPr kumimoji="1" lang="en-US" altLang="ja-JP" sz="700" dirty="0">
              <a:solidFill>
                <a:schemeClr val="tx1"/>
              </a:solidFill>
            </a:endParaRPr>
          </a:p>
        </p:txBody>
      </p:sp>
      <p:sp>
        <p:nvSpPr>
          <p:cNvPr id="110" name="角丸四角形 17">
            <a:extLst>
              <a:ext uri="{FF2B5EF4-FFF2-40B4-BE49-F238E27FC236}">
                <a16:creationId xmlns:a16="http://schemas.microsoft.com/office/drawing/2014/main" id="{FE572B1F-5B51-4D5E-BDF8-EF5F5E196242}"/>
              </a:ext>
            </a:extLst>
          </p:cNvPr>
          <p:cNvSpPr/>
          <p:nvPr/>
        </p:nvSpPr>
        <p:spPr>
          <a:xfrm>
            <a:off x="3808584" y="4854866"/>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細胞培養</a:t>
            </a:r>
            <a:endParaRPr kumimoji="1" lang="en-US" altLang="ja-JP" sz="700" dirty="0">
              <a:solidFill>
                <a:schemeClr val="tx1"/>
              </a:solidFill>
            </a:endParaRPr>
          </a:p>
          <a:p>
            <a:pPr algn="ctr"/>
            <a:r>
              <a:rPr kumimoji="1" lang="ja-JP" altLang="en-US" sz="700" dirty="0">
                <a:solidFill>
                  <a:schemeClr val="tx1"/>
                </a:solidFill>
              </a:rPr>
              <a:t>発酵</a:t>
            </a:r>
            <a:endParaRPr kumimoji="1" lang="en-US" altLang="ja-JP" sz="700" dirty="0">
              <a:solidFill>
                <a:schemeClr val="tx1"/>
              </a:solidFill>
            </a:endParaRPr>
          </a:p>
        </p:txBody>
      </p:sp>
      <p:sp>
        <p:nvSpPr>
          <p:cNvPr id="111" name="角丸四角形 17">
            <a:extLst>
              <a:ext uri="{FF2B5EF4-FFF2-40B4-BE49-F238E27FC236}">
                <a16:creationId xmlns:a16="http://schemas.microsoft.com/office/drawing/2014/main" id="{96E4B3A2-A893-4CE7-B45E-F54BC30301BC}"/>
              </a:ext>
            </a:extLst>
          </p:cNvPr>
          <p:cNvSpPr/>
          <p:nvPr/>
        </p:nvSpPr>
        <p:spPr>
          <a:xfrm>
            <a:off x="5040056" y="4852671"/>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化学品中間体の製造</a:t>
            </a:r>
            <a:endParaRPr kumimoji="1" lang="en-US" altLang="ja-JP" sz="700" dirty="0">
              <a:solidFill>
                <a:schemeClr val="tx1"/>
              </a:solidFill>
            </a:endParaRPr>
          </a:p>
        </p:txBody>
      </p:sp>
      <p:sp>
        <p:nvSpPr>
          <p:cNvPr id="112" name="角丸四角形 17">
            <a:extLst>
              <a:ext uri="{FF2B5EF4-FFF2-40B4-BE49-F238E27FC236}">
                <a16:creationId xmlns:a16="http://schemas.microsoft.com/office/drawing/2014/main" id="{932C34DB-4BF2-4BA2-9444-B9A292AB6E21}"/>
              </a:ext>
            </a:extLst>
          </p:cNvPr>
          <p:cNvSpPr/>
          <p:nvPr/>
        </p:nvSpPr>
        <p:spPr>
          <a:xfrm>
            <a:off x="6270775" y="4853937"/>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機能性製品の製造</a:t>
            </a:r>
            <a:endParaRPr kumimoji="1" lang="en-US" altLang="ja-JP" sz="700" dirty="0">
              <a:solidFill>
                <a:schemeClr val="tx1"/>
              </a:solidFill>
            </a:endParaRPr>
          </a:p>
        </p:txBody>
      </p:sp>
      <p:sp>
        <p:nvSpPr>
          <p:cNvPr id="113" name="角丸四角形 17">
            <a:extLst>
              <a:ext uri="{FF2B5EF4-FFF2-40B4-BE49-F238E27FC236}">
                <a16:creationId xmlns:a16="http://schemas.microsoft.com/office/drawing/2014/main" id="{6698CBEB-E671-4A17-B5D5-CC15FD9AC6D2}"/>
              </a:ext>
            </a:extLst>
          </p:cNvPr>
          <p:cNvSpPr/>
          <p:nvPr/>
        </p:nvSpPr>
        <p:spPr>
          <a:xfrm>
            <a:off x="1394091" y="4852668"/>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分子設計</a:t>
            </a:r>
            <a:endParaRPr kumimoji="1" lang="en-US" altLang="ja-JP" sz="700" dirty="0">
              <a:solidFill>
                <a:schemeClr val="tx1"/>
              </a:solidFill>
            </a:endParaRPr>
          </a:p>
        </p:txBody>
      </p:sp>
      <p:cxnSp>
        <p:nvCxnSpPr>
          <p:cNvPr id="10" name="直線矢印コネクタ 9">
            <a:extLst>
              <a:ext uri="{FF2B5EF4-FFF2-40B4-BE49-F238E27FC236}">
                <a16:creationId xmlns:a16="http://schemas.microsoft.com/office/drawing/2014/main" id="{990E0AA2-D570-410B-AE8D-77ECEA558124}"/>
              </a:ext>
            </a:extLst>
          </p:cNvPr>
          <p:cNvCxnSpPr>
            <a:cxnSpLocks/>
            <a:stCxn id="113" idx="3"/>
            <a:endCxn id="158" idx="2"/>
          </p:cNvCxnSpPr>
          <p:nvPr/>
        </p:nvCxnSpPr>
        <p:spPr>
          <a:xfrm flipV="1">
            <a:off x="1993502" y="5051994"/>
            <a:ext cx="181213" cy="122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CAB11CF8-F0B1-40D7-B040-1215B3E62A16}"/>
              </a:ext>
            </a:extLst>
          </p:cNvPr>
          <p:cNvCxnSpPr>
            <a:cxnSpLocks/>
            <a:stCxn id="109" idx="3"/>
          </p:cNvCxnSpPr>
          <p:nvPr/>
        </p:nvCxnSpPr>
        <p:spPr>
          <a:xfrm flipV="1">
            <a:off x="3207916" y="5045609"/>
            <a:ext cx="172400" cy="760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CC3693EA-A221-4550-B944-E0E63D265EF3}"/>
              </a:ext>
            </a:extLst>
          </p:cNvPr>
          <p:cNvCxnSpPr>
            <a:cxnSpLocks/>
            <a:stCxn id="110" idx="3"/>
          </p:cNvCxnSpPr>
          <p:nvPr/>
        </p:nvCxnSpPr>
        <p:spPr>
          <a:xfrm>
            <a:off x="4407995" y="5055412"/>
            <a:ext cx="16712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42E8C4C0-DFAD-4500-BDD0-4B64E50B32F6}"/>
              </a:ext>
            </a:extLst>
          </p:cNvPr>
          <p:cNvCxnSpPr>
            <a:cxnSpLocks/>
            <a:stCxn id="111" idx="3"/>
            <a:endCxn id="222" idx="2"/>
          </p:cNvCxnSpPr>
          <p:nvPr/>
        </p:nvCxnSpPr>
        <p:spPr>
          <a:xfrm>
            <a:off x="5639467" y="5053217"/>
            <a:ext cx="180433"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5" name="角丸四角形 17">
            <a:extLst>
              <a:ext uri="{FF2B5EF4-FFF2-40B4-BE49-F238E27FC236}">
                <a16:creationId xmlns:a16="http://schemas.microsoft.com/office/drawing/2014/main" id="{F6E45266-EA89-4B31-B836-CCD1689FF2F7}"/>
              </a:ext>
            </a:extLst>
          </p:cNvPr>
          <p:cNvSpPr/>
          <p:nvPr/>
        </p:nvSpPr>
        <p:spPr>
          <a:xfrm>
            <a:off x="2875218" y="3328663"/>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バイオマス前処理</a:t>
            </a:r>
            <a:endParaRPr kumimoji="1" lang="en-US" altLang="ja-JP" sz="700" dirty="0">
              <a:solidFill>
                <a:schemeClr val="tx1"/>
              </a:solidFill>
            </a:endParaRPr>
          </a:p>
        </p:txBody>
      </p:sp>
      <p:cxnSp>
        <p:nvCxnSpPr>
          <p:cNvPr id="126" name="直線矢印コネクタ 125">
            <a:extLst>
              <a:ext uri="{FF2B5EF4-FFF2-40B4-BE49-F238E27FC236}">
                <a16:creationId xmlns:a16="http://schemas.microsoft.com/office/drawing/2014/main" id="{F9C52C31-1A29-43CD-BAFD-39142EB9A1ED}"/>
              </a:ext>
            </a:extLst>
          </p:cNvPr>
          <p:cNvCxnSpPr>
            <a:cxnSpLocks/>
            <a:stCxn id="143" idx="3"/>
            <a:endCxn id="125" idx="1"/>
          </p:cNvCxnSpPr>
          <p:nvPr/>
        </p:nvCxnSpPr>
        <p:spPr>
          <a:xfrm>
            <a:off x="2692586" y="3527119"/>
            <a:ext cx="182632" cy="209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9" name="円/楕円 23">
            <a:extLst>
              <a:ext uri="{FF2B5EF4-FFF2-40B4-BE49-F238E27FC236}">
                <a16:creationId xmlns:a16="http://schemas.microsoft.com/office/drawing/2014/main" id="{2227CD47-5F05-4DD7-A70E-FEE16C056139}"/>
              </a:ext>
            </a:extLst>
          </p:cNvPr>
          <p:cNvSpPr/>
          <p:nvPr/>
        </p:nvSpPr>
        <p:spPr>
          <a:xfrm>
            <a:off x="3650863" y="3374593"/>
            <a:ext cx="311426" cy="307467"/>
          </a:xfrm>
          <a:prstGeom prst="ellipse">
            <a:avLst/>
          </a:prstGeom>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700" dirty="0">
                <a:solidFill>
                  <a:schemeClr val="tx1"/>
                </a:solidFill>
              </a:rPr>
              <a:t>前処理済</a:t>
            </a:r>
            <a:endParaRPr kumimoji="1" lang="en-US" altLang="ja-JP" sz="700" dirty="0">
              <a:solidFill>
                <a:schemeClr val="tx1"/>
              </a:solidFill>
            </a:endParaRPr>
          </a:p>
          <a:p>
            <a:pPr algn="ctr"/>
            <a:r>
              <a:rPr kumimoji="1" lang="ja-JP" altLang="en-US" sz="700" dirty="0">
                <a:solidFill>
                  <a:schemeClr val="tx1"/>
                </a:solidFill>
              </a:rPr>
              <a:t>バイオマス</a:t>
            </a:r>
            <a:endParaRPr kumimoji="1" lang="en-US" altLang="ja-JP" sz="700" dirty="0">
              <a:solidFill>
                <a:schemeClr val="tx1"/>
              </a:solidFill>
            </a:endParaRPr>
          </a:p>
        </p:txBody>
      </p:sp>
      <p:cxnSp>
        <p:nvCxnSpPr>
          <p:cNvPr id="130" name="直線矢印コネクタ 129">
            <a:extLst>
              <a:ext uri="{FF2B5EF4-FFF2-40B4-BE49-F238E27FC236}">
                <a16:creationId xmlns:a16="http://schemas.microsoft.com/office/drawing/2014/main" id="{31680506-444B-48B4-B624-17E4A8C007DE}"/>
              </a:ext>
            </a:extLst>
          </p:cNvPr>
          <p:cNvCxnSpPr>
            <a:cxnSpLocks/>
            <a:stCxn id="125" idx="3"/>
            <a:endCxn id="129" idx="2"/>
          </p:cNvCxnSpPr>
          <p:nvPr/>
        </p:nvCxnSpPr>
        <p:spPr>
          <a:xfrm flipV="1">
            <a:off x="3474629" y="3528327"/>
            <a:ext cx="176234" cy="88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3EB90EF5-0B26-4A54-BEC0-537F2753BEEF}"/>
              </a:ext>
            </a:extLst>
          </p:cNvPr>
          <p:cNvSpPr txBox="1"/>
          <p:nvPr/>
        </p:nvSpPr>
        <p:spPr>
          <a:xfrm>
            <a:off x="514808" y="3103250"/>
            <a:ext cx="2177778" cy="847738"/>
          </a:xfrm>
          <a:prstGeom prst="rect">
            <a:avLst/>
          </a:prstGeom>
          <a:solidFill>
            <a:schemeClr val="bg1">
              <a:lumMod val="95000"/>
            </a:schemeClr>
          </a:solidFill>
          <a:ln w="9525">
            <a:noFill/>
            <a:prstDash val="dash"/>
          </a:ln>
        </p:spPr>
        <p:txBody>
          <a:bodyPr wrap="square" rtlCol="0">
            <a:noAutofit/>
          </a:bodyPr>
          <a:lstStyle/>
          <a:p>
            <a:pPr algn="ctr"/>
            <a:r>
              <a:rPr lang="ja-JP" altLang="en-US" sz="800" dirty="0"/>
              <a:t>バイオマス原料</a:t>
            </a:r>
            <a:endParaRPr lang="en-US" altLang="ja-JP" sz="800" dirty="0"/>
          </a:p>
          <a:p>
            <a:endParaRPr lang="en-US" altLang="ja-JP" sz="700" dirty="0">
              <a:solidFill>
                <a:schemeClr val="tx2">
                  <a:lumMod val="60000"/>
                  <a:lumOff val="40000"/>
                </a:schemeClr>
              </a:solidFill>
            </a:endParaRPr>
          </a:p>
        </p:txBody>
      </p:sp>
      <p:sp>
        <p:nvSpPr>
          <p:cNvPr id="144" name="テキスト ボックス 143">
            <a:extLst>
              <a:ext uri="{FF2B5EF4-FFF2-40B4-BE49-F238E27FC236}">
                <a16:creationId xmlns:a16="http://schemas.microsoft.com/office/drawing/2014/main" id="{EF0A3862-23C3-4D77-81F8-FF50C9B834EB}"/>
              </a:ext>
            </a:extLst>
          </p:cNvPr>
          <p:cNvSpPr txBox="1"/>
          <p:nvPr/>
        </p:nvSpPr>
        <p:spPr>
          <a:xfrm>
            <a:off x="2189614" y="4268900"/>
            <a:ext cx="1437193" cy="415177"/>
          </a:xfrm>
          <a:prstGeom prst="rect">
            <a:avLst/>
          </a:prstGeom>
          <a:solidFill>
            <a:schemeClr val="bg1">
              <a:lumMod val="95000"/>
            </a:schemeClr>
          </a:solidFill>
          <a:ln w="9525">
            <a:noFill/>
            <a:prstDash val="dash"/>
          </a:ln>
        </p:spPr>
        <p:txBody>
          <a:bodyPr wrap="square" rtlCol="0">
            <a:noAutofit/>
          </a:bodyPr>
          <a:lstStyle/>
          <a:p>
            <a:pPr algn="ctr"/>
            <a:r>
              <a:rPr lang="ja-JP" altLang="en-US" sz="700" dirty="0"/>
              <a:t>細胞</a:t>
            </a:r>
            <a:endParaRPr lang="en-US" altLang="ja-JP" sz="700" dirty="0"/>
          </a:p>
          <a:p>
            <a:pPr algn="ctr"/>
            <a:r>
              <a:rPr lang="ja-JP" altLang="en-US" sz="600" dirty="0"/>
              <a:t>藻類</a:t>
            </a:r>
            <a:r>
              <a:rPr lang="en-US" altLang="ja-JP" sz="600" dirty="0"/>
              <a:t>, </a:t>
            </a:r>
            <a:r>
              <a:rPr lang="ja-JP" altLang="en-US" sz="600" dirty="0"/>
              <a:t>酵母</a:t>
            </a:r>
            <a:r>
              <a:rPr lang="en-US" altLang="ja-JP" sz="600" dirty="0"/>
              <a:t>, </a:t>
            </a:r>
            <a:r>
              <a:rPr lang="ja-JP" altLang="en-US" sz="600" dirty="0"/>
              <a:t>動物細胞</a:t>
            </a:r>
            <a:endParaRPr lang="zh-TW" altLang="en-US" sz="600" dirty="0"/>
          </a:p>
          <a:p>
            <a:pPr algn="ctr"/>
            <a:r>
              <a:rPr lang="en-US" altLang="ja-JP" sz="600" dirty="0" err="1"/>
              <a:t>iPS</a:t>
            </a:r>
            <a:r>
              <a:rPr lang="ja-JP" altLang="en-US" sz="600" dirty="0"/>
              <a:t>細胞</a:t>
            </a:r>
            <a:r>
              <a:rPr lang="en-US" altLang="zh-TW" sz="600" dirty="0"/>
              <a:t>, </a:t>
            </a:r>
            <a:r>
              <a:rPr lang="ja-JP" altLang="en-US" sz="600" dirty="0"/>
              <a:t>大腸菌</a:t>
            </a:r>
            <a:endParaRPr lang="zh-TW" altLang="en-US" sz="600" dirty="0"/>
          </a:p>
        </p:txBody>
      </p:sp>
      <p:sp>
        <p:nvSpPr>
          <p:cNvPr id="145" name="円/楕円 10">
            <a:extLst>
              <a:ext uri="{FF2B5EF4-FFF2-40B4-BE49-F238E27FC236}">
                <a16:creationId xmlns:a16="http://schemas.microsoft.com/office/drawing/2014/main" id="{0718AC96-BCB2-4DD3-AF3D-2D60CAA84BC3}"/>
              </a:ext>
            </a:extLst>
          </p:cNvPr>
          <p:cNvSpPr/>
          <p:nvPr/>
        </p:nvSpPr>
        <p:spPr>
          <a:xfrm>
            <a:off x="3382214" y="4790241"/>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細胞</a:t>
            </a:r>
          </a:p>
        </p:txBody>
      </p:sp>
      <p:sp>
        <p:nvSpPr>
          <p:cNvPr id="146" name="円/楕円 10">
            <a:extLst>
              <a:ext uri="{FF2B5EF4-FFF2-40B4-BE49-F238E27FC236}">
                <a16:creationId xmlns:a16="http://schemas.microsoft.com/office/drawing/2014/main" id="{EE344354-F845-4D32-ADD9-3F7C9FA981AF}"/>
              </a:ext>
            </a:extLst>
          </p:cNvPr>
          <p:cNvSpPr/>
          <p:nvPr/>
        </p:nvSpPr>
        <p:spPr>
          <a:xfrm>
            <a:off x="3381700" y="5089379"/>
            <a:ext cx="257850" cy="255368"/>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lstStyle/>
          <a:p>
            <a:pPr algn="ctr"/>
            <a:r>
              <a:rPr kumimoji="1" lang="ja-JP" altLang="en-US" sz="700" dirty="0">
                <a:solidFill>
                  <a:schemeClr val="tx1"/>
                </a:solidFill>
              </a:rPr>
              <a:t>培地</a:t>
            </a:r>
          </a:p>
        </p:txBody>
      </p:sp>
      <p:pic>
        <p:nvPicPr>
          <p:cNvPr id="147" name="コンテンツ プレースホルダー 8" descr="もみの木">
            <a:extLst>
              <a:ext uri="{FF2B5EF4-FFF2-40B4-BE49-F238E27FC236}">
                <a16:creationId xmlns:a16="http://schemas.microsoft.com/office/drawing/2014/main" id="{051BD56C-7E7F-4191-9B73-FAD726D60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974" y="3400562"/>
            <a:ext cx="252000" cy="252000"/>
          </a:xfrm>
          <a:prstGeom prst="rect">
            <a:avLst/>
          </a:prstGeom>
        </p:spPr>
      </p:pic>
      <p:pic>
        <p:nvPicPr>
          <p:cNvPr id="148" name="グラフィックス 147" descr="落葉樹">
            <a:extLst>
              <a:ext uri="{FF2B5EF4-FFF2-40B4-BE49-F238E27FC236}">
                <a16:creationId xmlns:a16="http://schemas.microsoft.com/office/drawing/2014/main" id="{67B19788-35F0-4E4C-8194-E10708B36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37" y="3394551"/>
            <a:ext cx="252000" cy="252000"/>
          </a:xfrm>
          <a:prstGeom prst="rect">
            <a:avLst/>
          </a:prstGeom>
        </p:spPr>
      </p:pic>
      <p:pic>
        <p:nvPicPr>
          <p:cNvPr id="149" name="グラフィックス 148" descr="トウモロコシ">
            <a:extLst>
              <a:ext uri="{FF2B5EF4-FFF2-40B4-BE49-F238E27FC236}">
                <a16:creationId xmlns:a16="http://schemas.microsoft.com/office/drawing/2014/main" id="{166D1768-F29F-46A0-A8E7-09AFC6BC8B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0383" y="3415594"/>
            <a:ext cx="252000" cy="252000"/>
          </a:xfrm>
          <a:prstGeom prst="rect">
            <a:avLst/>
          </a:prstGeom>
        </p:spPr>
      </p:pic>
      <p:pic>
        <p:nvPicPr>
          <p:cNvPr id="150" name="グラフィックス 149" descr="海藻 単色塗りつぶし">
            <a:extLst>
              <a:ext uri="{FF2B5EF4-FFF2-40B4-BE49-F238E27FC236}">
                <a16:creationId xmlns:a16="http://schemas.microsoft.com/office/drawing/2014/main" id="{290E5167-63A6-4D3C-BCD2-9C05CBBF7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44415" y="3418963"/>
            <a:ext cx="288000" cy="288000"/>
          </a:xfrm>
          <a:prstGeom prst="rect">
            <a:avLst/>
          </a:prstGeom>
        </p:spPr>
      </p:pic>
      <p:cxnSp>
        <p:nvCxnSpPr>
          <p:cNvPr id="155" name="直線矢印コネクタ 154">
            <a:extLst>
              <a:ext uri="{FF2B5EF4-FFF2-40B4-BE49-F238E27FC236}">
                <a16:creationId xmlns:a16="http://schemas.microsoft.com/office/drawing/2014/main" id="{D4EA85F0-3CCD-4379-8452-4815B95AC800}"/>
              </a:ext>
            </a:extLst>
          </p:cNvPr>
          <p:cNvCxnSpPr>
            <a:cxnSpLocks/>
            <a:endCxn id="110" idx="1"/>
          </p:cNvCxnSpPr>
          <p:nvPr/>
        </p:nvCxnSpPr>
        <p:spPr>
          <a:xfrm>
            <a:off x="3626026" y="5055412"/>
            <a:ext cx="18255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8" name="円/楕円 10">
            <a:extLst>
              <a:ext uri="{FF2B5EF4-FFF2-40B4-BE49-F238E27FC236}">
                <a16:creationId xmlns:a16="http://schemas.microsoft.com/office/drawing/2014/main" id="{7AD782C1-825B-437B-9CB9-8ECD31F3F2A0}"/>
              </a:ext>
            </a:extLst>
          </p:cNvPr>
          <p:cNvSpPr/>
          <p:nvPr/>
        </p:nvSpPr>
        <p:spPr>
          <a:xfrm>
            <a:off x="2174715" y="4924310"/>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分子</a:t>
            </a:r>
            <a:endParaRPr kumimoji="1" lang="en-US" altLang="ja-JP" sz="700" dirty="0">
              <a:solidFill>
                <a:schemeClr val="tx1"/>
              </a:solidFill>
            </a:endParaRPr>
          </a:p>
          <a:p>
            <a:pPr algn="ctr"/>
            <a:r>
              <a:rPr kumimoji="1" lang="ja-JP" altLang="en-US" sz="700" dirty="0">
                <a:solidFill>
                  <a:schemeClr val="tx1"/>
                </a:solidFill>
              </a:rPr>
              <a:t>情報</a:t>
            </a:r>
          </a:p>
        </p:txBody>
      </p:sp>
      <p:cxnSp>
        <p:nvCxnSpPr>
          <p:cNvPr id="160" name="直線矢印コネクタ 159">
            <a:extLst>
              <a:ext uri="{FF2B5EF4-FFF2-40B4-BE49-F238E27FC236}">
                <a16:creationId xmlns:a16="http://schemas.microsoft.com/office/drawing/2014/main" id="{A0D768D5-41B9-4D8B-8513-3FB9606F3E8C}"/>
              </a:ext>
            </a:extLst>
          </p:cNvPr>
          <p:cNvCxnSpPr>
            <a:cxnSpLocks/>
            <a:stCxn id="158" idx="6"/>
            <a:endCxn id="109" idx="1"/>
          </p:cNvCxnSpPr>
          <p:nvPr/>
        </p:nvCxnSpPr>
        <p:spPr>
          <a:xfrm>
            <a:off x="2432565" y="5051994"/>
            <a:ext cx="175940" cy="122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41" name="グループ化 340">
            <a:extLst>
              <a:ext uri="{FF2B5EF4-FFF2-40B4-BE49-F238E27FC236}">
                <a16:creationId xmlns:a16="http://schemas.microsoft.com/office/drawing/2014/main" id="{3A65C403-AEB5-4DD3-B8CB-38025646C39D}"/>
              </a:ext>
            </a:extLst>
          </p:cNvPr>
          <p:cNvGrpSpPr/>
          <p:nvPr/>
        </p:nvGrpSpPr>
        <p:grpSpPr>
          <a:xfrm>
            <a:off x="4594416" y="4784472"/>
            <a:ext cx="272263" cy="589216"/>
            <a:chOff x="4476266" y="4259239"/>
            <a:chExt cx="272263" cy="589216"/>
          </a:xfrm>
        </p:grpSpPr>
        <p:sp>
          <p:nvSpPr>
            <p:cNvPr id="219" name="円/楕円 23">
              <a:extLst>
                <a:ext uri="{FF2B5EF4-FFF2-40B4-BE49-F238E27FC236}">
                  <a16:creationId xmlns:a16="http://schemas.microsoft.com/office/drawing/2014/main" id="{69119FA4-DBFA-4920-8B15-A69F0E5DDB08}"/>
                </a:ext>
              </a:extLst>
            </p:cNvPr>
            <p:cNvSpPr/>
            <p:nvPr/>
          </p:nvSpPr>
          <p:spPr>
            <a:xfrm>
              <a:off x="4476266" y="4579654"/>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sp>
          <p:nvSpPr>
            <p:cNvPr id="220" name="円/楕円 41">
              <a:extLst>
                <a:ext uri="{FF2B5EF4-FFF2-40B4-BE49-F238E27FC236}">
                  <a16:creationId xmlns:a16="http://schemas.microsoft.com/office/drawing/2014/main" id="{C0C2C295-DAEB-46BB-BAFD-F370B9070955}"/>
                </a:ext>
              </a:extLst>
            </p:cNvPr>
            <p:cNvSpPr/>
            <p:nvPr/>
          </p:nvSpPr>
          <p:spPr>
            <a:xfrm>
              <a:off x="4487496" y="4259239"/>
              <a:ext cx="257850" cy="255368"/>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lstStyle/>
            <a:p>
              <a:pPr algn="ctr"/>
              <a:r>
                <a:rPr kumimoji="1" lang="ja-JP" altLang="en-US" sz="700" dirty="0">
                  <a:solidFill>
                    <a:schemeClr val="tx1"/>
                  </a:solidFill>
                </a:rPr>
                <a:t>酵素</a:t>
              </a:r>
              <a:endParaRPr kumimoji="1" lang="ja-JP" altLang="en-US" sz="200" dirty="0">
                <a:solidFill>
                  <a:schemeClr val="tx1"/>
                </a:solidFill>
              </a:endParaRPr>
            </a:p>
          </p:txBody>
        </p:sp>
      </p:grpSp>
      <p:cxnSp>
        <p:nvCxnSpPr>
          <p:cNvPr id="221" name="直線矢印コネクタ 220">
            <a:extLst>
              <a:ext uri="{FF2B5EF4-FFF2-40B4-BE49-F238E27FC236}">
                <a16:creationId xmlns:a16="http://schemas.microsoft.com/office/drawing/2014/main" id="{904D4F48-62EE-4782-B617-5F787FE80ED5}"/>
              </a:ext>
            </a:extLst>
          </p:cNvPr>
          <p:cNvCxnSpPr>
            <a:cxnSpLocks/>
            <a:stCxn id="260" idx="3"/>
            <a:endCxn id="111" idx="1"/>
          </p:cNvCxnSpPr>
          <p:nvPr/>
        </p:nvCxnSpPr>
        <p:spPr>
          <a:xfrm flipV="1">
            <a:off x="4930159" y="5053217"/>
            <a:ext cx="109897" cy="377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2" name="円/楕円 23">
            <a:extLst>
              <a:ext uri="{FF2B5EF4-FFF2-40B4-BE49-F238E27FC236}">
                <a16:creationId xmlns:a16="http://schemas.microsoft.com/office/drawing/2014/main" id="{A00FC52A-7565-4EF9-885B-39BB0B7337FC}"/>
              </a:ext>
            </a:extLst>
          </p:cNvPr>
          <p:cNvSpPr/>
          <p:nvPr/>
        </p:nvSpPr>
        <p:spPr>
          <a:xfrm>
            <a:off x="5819900" y="4918816"/>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cxnSp>
        <p:nvCxnSpPr>
          <p:cNvPr id="223" name="直線矢印コネクタ 222">
            <a:extLst>
              <a:ext uri="{FF2B5EF4-FFF2-40B4-BE49-F238E27FC236}">
                <a16:creationId xmlns:a16="http://schemas.microsoft.com/office/drawing/2014/main" id="{3F708F54-595C-4409-89C6-6248417430FF}"/>
              </a:ext>
            </a:extLst>
          </p:cNvPr>
          <p:cNvCxnSpPr>
            <a:cxnSpLocks/>
            <a:stCxn id="222" idx="6"/>
            <a:endCxn id="112" idx="1"/>
          </p:cNvCxnSpPr>
          <p:nvPr/>
        </p:nvCxnSpPr>
        <p:spPr>
          <a:xfrm>
            <a:off x="6092163" y="5053217"/>
            <a:ext cx="178612" cy="126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コネクタ: カギ線 69">
            <a:extLst>
              <a:ext uri="{FF2B5EF4-FFF2-40B4-BE49-F238E27FC236}">
                <a16:creationId xmlns:a16="http://schemas.microsoft.com/office/drawing/2014/main" id="{1B538212-3331-4E32-9926-6E8BCE99E273}"/>
              </a:ext>
            </a:extLst>
          </p:cNvPr>
          <p:cNvCxnSpPr>
            <a:cxnSpLocks/>
            <a:stCxn id="129" idx="6"/>
            <a:endCxn id="111" idx="0"/>
          </p:cNvCxnSpPr>
          <p:nvPr/>
        </p:nvCxnSpPr>
        <p:spPr>
          <a:xfrm>
            <a:off x="3962289" y="3528327"/>
            <a:ext cx="1377473" cy="1324344"/>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6A51839E-DC44-4CD4-A460-EBE297625326}"/>
              </a:ext>
            </a:extLst>
          </p:cNvPr>
          <p:cNvCxnSpPr>
            <a:stCxn id="129" idx="4"/>
            <a:endCxn id="110" idx="0"/>
          </p:cNvCxnSpPr>
          <p:nvPr/>
        </p:nvCxnSpPr>
        <p:spPr>
          <a:xfrm rot="16200000" flipH="1">
            <a:off x="3371030" y="4117606"/>
            <a:ext cx="1172806" cy="301714"/>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a:extLst>
              <a:ext uri="{FF2B5EF4-FFF2-40B4-BE49-F238E27FC236}">
                <a16:creationId xmlns:a16="http://schemas.microsoft.com/office/drawing/2014/main" id="{BDA6008E-92D5-4AF8-84F8-15ADBFBFE3B8}"/>
              </a:ext>
            </a:extLst>
          </p:cNvPr>
          <p:cNvCxnSpPr>
            <a:stCxn id="144" idx="2"/>
            <a:endCxn id="109" idx="0"/>
          </p:cNvCxnSpPr>
          <p:nvPr/>
        </p:nvCxnSpPr>
        <p:spPr>
          <a:xfrm>
            <a:off x="2908211" y="4684077"/>
            <a:ext cx="0" cy="16859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63FE5249-D8DE-4FE7-AC13-12C0BF09F27D}"/>
              </a:ext>
            </a:extLst>
          </p:cNvPr>
          <p:cNvSpPr txBox="1"/>
          <p:nvPr/>
        </p:nvSpPr>
        <p:spPr>
          <a:xfrm>
            <a:off x="1211219" y="3658287"/>
            <a:ext cx="550151" cy="200055"/>
          </a:xfrm>
          <a:prstGeom prst="rect">
            <a:avLst/>
          </a:prstGeom>
          <a:noFill/>
        </p:spPr>
        <p:txBody>
          <a:bodyPr wrap="none" rtlCol="0">
            <a:spAutoFit/>
          </a:bodyPr>
          <a:lstStyle/>
          <a:p>
            <a:r>
              <a:rPr lang="ja-JP" altLang="en-US" sz="700" dirty="0"/>
              <a:t>デンプン系</a:t>
            </a:r>
            <a:endParaRPr kumimoji="1" lang="ja-JP" altLang="en-US" sz="700" dirty="0"/>
          </a:p>
        </p:txBody>
      </p:sp>
      <p:sp>
        <p:nvSpPr>
          <p:cNvPr id="244" name="テキスト ボックス 243">
            <a:extLst>
              <a:ext uri="{FF2B5EF4-FFF2-40B4-BE49-F238E27FC236}">
                <a16:creationId xmlns:a16="http://schemas.microsoft.com/office/drawing/2014/main" id="{F57A7902-A310-4DF3-BF30-913CF4F9513F}"/>
              </a:ext>
            </a:extLst>
          </p:cNvPr>
          <p:cNvSpPr txBox="1"/>
          <p:nvPr/>
        </p:nvSpPr>
        <p:spPr>
          <a:xfrm>
            <a:off x="574877" y="3657916"/>
            <a:ext cx="628698" cy="200055"/>
          </a:xfrm>
          <a:prstGeom prst="rect">
            <a:avLst/>
          </a:prstGeom>
          <a:noFill/>
        </p:spPr>
        <p:txBody>
          <a:bodyPr wrap="none" rtlCol="0">
            <a:spAutoFit/>
          </a:bodyPr>
          <a:lstStyle/>
          <a:p>
            <a:r>
              <a:rPr kumimoji="1" lang="ja-JP" altLang="en-US" sz="700" dirty="0"/>
              <a:t>セルロース系</a:t>
            </a:r>
          </a:p>
        </p:txBody>
      </p:sp>
      <p:sp>
        <p:nvSpPr>
          <p:cNvPr id="245" name="テキスト ボックス 244">
            <a:extLst>
              <a:ext uri="{FF2B5EF4-FFF2-40B4-BE49-F238E27FC236}">
                <a16:creationId xmlns:a16="http://schemas.microsoft.com/office/drawing/2014/main" id="{6AE642A8-074D-4E64-BF2A-B965E8A7AC7B}"/>
              </a:ext>
            </a:extLst>
          </p:cNvPr>
          <p:cNvSpPr txBox="1"/>
          <p:nvPr/>
        </p:nvSpPr>
        <p:spPr>
          <a:xfrm>
            <a:off x="1701161" y="3653259"/>
            <a:ext cx="1003801" cy="200055"/>
          </a:xfrm>
          <a:prstGeom prst="rect">
            <a:avLst/>
          </a:prstGeom>
          <a:noFill/>
        </p:spPr>
        <p:txBody>
          <a:bodyPr wrap="none" rtlCol="0">
            <a:spAutoFit/>
          </a:bodyPr>
          <a:lstStyle/>
          <a:p>
            <a:r>
              <a:rPr kumimoji="1" lang="ja-JP" altLang="en-US" sz="700" dirty="0"/>
              <a:t>藻類、植物プランクトン</a:t>
            </a:r>
          </a:p>
        </p:txBody>
      </p:sp>
      <p:sp>
        <p:nvSpPr>
          <p:cNvPr id="252" name="フローチャート: 磁気ディスク 251">
            <a:extLst>
              <a:ext uri="{FF2B5EF4-FFF2-40B4-BE49-F238E27FC236}">
                <a16:creationId xmlns:a16="http://schemas.microsoft.com/office/drawing/2014/main" id="{E2CDC8D1-9B79-48BA-ABCF-CFA9EDCB484C}"/>
              </a:ext>
            </a:extLst>
          </p:cNvPr>
          <p:cNvSpPr/>
          <p:nvPr/>
        </p:nvSpPr>
        <p:spPr>
          <a:xfrm>
            <a:off x="643678" y="4495407"/>
            <a:ext cx="477493"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配列</a:t>
            </a:r>
            <a:r>
              <a:rPr kumimoji="1" lang="en-US" altLang="ja-JP" sz="500" dirty="0">
                <a:solidFill>
                  <a:schemeClr val="tx1"/>
                </a:solidFill>
              </a:rPr>
              <a:t>DB</a:t>
            </a:r>
          </a:p>
        </p:txBody>
      </p:sp>
      <p:cxnSp>
        <p:nvCxnSpPr>
          <p:cNvPr id="253" name="直線矢印コネクタ 252">
            <a:extLst>
              <a:ext uri="{FF2B5EF4-FFF2-40B4-BE49-F238E27FC236}">
                <a16:creationId xmlns:a16="http://schemas.microsoft.com/office/drawing/2014/main" id="{E674406E-A7BA-4872-BBB1-4D2BD0946F01}"/>
              </a:ext>
            </a:extLst>
          </p:cNvPr>
          <p:cNvCxnSpPr>
            <a:cxnSpLocks/>
            <a:stCxn id="259" idx="3"/>
            <a:endCxn id="113" idx="1"/>
          </p:cNvCxnSpPr>
          <p:nvPr/>
        </p:nvCxnSpPr>
        <p:spPr>
          <a:xfrm>
            <a:off x="1218410" y="5052836"/>
            <a:ext cx="175681" cy="37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7" name="フローチャート: 磁気ディスク 256">
            <a:extLst>
              <a:ext uri="{FF2B5EF4-FFF2-40B4-BE49-F238E27FC236}">
                <a16:creationId xmlns:a16="http://schemas.microsoft.com/office/drawing/2014/main" id="{CE71DC8E-B0F0-44A8-8C17-32DC71E10A30}"/>
              </a:ext>
            </a:extLst>
          </p:cNvPr>
          <p:cNvSpPr/>
          <p:nvPr/>
        </p:nvSpPr>
        <p:spPr>
          <a:xfrm>
            <a:off x="643678" y="4888961"/>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立体構造</a:t>
            </a:r>
            <a:endParaRPr kumimoji="1" lang="en-US" altLang="ja-JP" sz="500" dirty="0">
              <a:solidFill>
                <a:schemeClr val="tx1"/>
              </a:solidFill>
            </a:endParaRPr>
          </a:p>
          <a:p>
            <a:pPr algn="ctr"/>
            <a:r>
              <a:rPr kumimoji="1" lang="en-US" altLang="ja-JP" sz="500" dirty="0">
                <a:solidFill>
                  <a:schemeClr val="tx1"/>
                </a:solidFill>
              </a:rPr>
              <a:t>DB</a:t>
            </a:r>
          </a:p>
        </p:txBody>
      </p:sp>
      <p:sp>
        <p:nvSpPr>
          <p:cNvPr id="258" name="フローチャート: 磁気ディスク 257">
            <a:extLst>
              <a:ext uri="{FF2B5EF4-FFF2-40B4-BE49-F238E27FC236}">
                <a16:creationId xmlns:a16="http://schemas.microsoft.com/office/drawing/2014/main" id="{89C36A51-E740-4DE4-A428-9A1ED2FD25D1}"/>
              </a:ext>
            </a:extLst>
          </p:cNvPr>
          <p:cNvSpPr/>
          <p:nvPr/>
        </p:nvSpPr>
        <p:spPr>
          <a:xfrm>
            <a:off x="643677" y="5284720"/>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物理化学的性質</a:t>
            </a:r>
            <a:endParaRPr kumimoji="1" lang="en-US" altLang="ja-JP" sz="500" dirty="0">
              <a:solidFill>
                <a:schemeClr val="tx1"/>
              </a:solidFill>
            </a:endParaRPr>
          </a:p>
          <a:p>
            <a:pPr algn="ctr"/>
            <a:r>
              <a:rPr kumimoji="1" lang="en-US" altLang="ja-JP" sz="500" dirty="0">
                <a:solidFill>
                  <a:schemeClr val="tx1"/>
                </a:solidFill>
              </a:rPr>
              <a:t>DB</a:t>
            </a:r>
          </a:p>
        </p:txBody>
      </p:sp>
      <p:sp>
        <p:nvSpPr>
          <p:cNvPr id="349" name="テキスト ボックス 348">
            <a:extLst>
              <a:ext uri="{FF2B5EF4-FFF2-40B4-BE49-F238E27FC236}">
                <a16:creationId xmlns:a16="http://schemas.microsoft.com/office/drawing/2014/main" id="{DB27A695-7EC5-4EF3-975B-208F1CD48601}"/>
              </a:ext>
            </a:extLst>
          </p:cNvPr>
          <p:cNvSpPr txBox="1"/>
          <p:nvPr/>
        </p:nvSpPr>
        <p:spPr>
          <a:xfrm>
            <a:off x="2018646" y="5760809"/>
            <a:ext cx="3042821" cy="261610"/>
          </a:xfrm>
          <a:prstGeom prst="rect">
            <a:avLst/>
          </a:prstGeom>
          <a:noFill/>
        </p:spPr>
        <p:txBody>
          <a:bodyPr wrap="none" rtlCol="0">
            <a:spAutoFit/>
          </a:bodyPr>
          <a:lstStyle/>
          <a:p>
            <a:r>
              <a:rPr kumimoji="1" lang="ja-JP" altLang="en-US" sz="1100" dirty="0"/>
              <a:t>広義の酵素・タンパク質設計技術・</a:t>
            </a:r>
            <a:r>
              <a:rPr kumimoji="1" lang="en-US" altLang="ja-JP" sz="1100" dirty="0"/>
              <a:t>IP</a:t>
            </a:r>
            <a:r>
              <a:rPr kumimoji="1" lang="ja-JP" altLang="en-US" sz="1100" dirty="0"/>
              <a:t>の関連領域</a:t>
            </a:r>
          </a:p>
        </p:txBody>
      </p:sp>
      <p:cxnSp>
        <p:nvCxnSpPr>
          <p:cNvPr id="351" name="直線コネクタ 350">
            <a:extLst>
              <a:ext uri="{FF2B5EF4-FFF2-40B4-BE49-F238E27FC236}">
                <a16:creationId xmlns:a16="http://schemas.microsoft.com/office/drawing/2014/main" id="{2F679C02-2DF1-4834-BC2A-10B8B0DEA79E}"/>
              </a:ext>
            </a:extLst>
          </p:cNvPr>
          <p:cNvCxnSpPr>
            <a:cxnSpLocks/>
          </p:cNvCxnSpPr>
          <p:nvPr/>
        </p:nvCxnSpPr>
        <p:spPr>
          <a:xfrm>
            <a:off x="329514" y="2811373"/>
            <a:ext cx="6591610" cy="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29D17F8F-77A0-45F8-8DF7-9CCE36D9CE25}"/>
              </a:ext>
            </a:extLst>
          </p:cNvPr>
          <p:cNvCxnSpPr>
            <a:cxnSpLocks/>
          </p:cNvCxnSpPr>
          <p:nvPr/>
        </p:nvCxnSpPr>
        <p:spPr>
          <a:xfrm>
            <a:off x="346750" y="4108445"/>
            <a:ext cx="2194168" cy="5265"/>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1DEDAACD-5150-47EC-A220-08F8E485F07D}"/>
              </a:ext>
            </a:extLst>
          </p:cNvPr>
          <p:cNvCxnSpPr>
            <a:cxnSpLocks/>
          </p:cNvCxnSpPr>
          <p:nvPr/>
        </p:nvCxnSpPr>
        <p:spPr>
          <a:xfrm flipH="1" flipV="1">
            <a:off x="338574" y="2859079"/>
            <a:ext cx="11785" cy="124050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20C806C9-2A57-4264-8C3E-87A79F54BEB3}"/>
              </a:ext>
            </a:extLst>
          </p:cNvPr>
          <p:cNvCxnSpPr>
            <a:cxnSpLocks/>
          </p:cNvCxnSpPr>
          <p:nvPr/>
        </p:nvCxnSpPr>
        <p:spPr>
          <a:xfrm flipH="1">
            <a:off x="2545293" y="4106535"/>
            <a:ext cx="0" cy="165977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D4260620-D11D-452A-97D7-610D1DE01AC2}"/>
              </a:ext>
            </a:extLst>
          </p:cNvPr>
          <p:cNvCxnSpPr>
            <a:cxnSpLocks/>
          </p:cNvCxnSpPr>
          <p:nvPr/>
        </p:nvCxnSpPr>
        <p:spPr>
          <a:xfrm flipV="1">
            <a:off x="2540918" y="5745789"/>
            <a:ext cx="4413665" cy="2051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99E1AE40-2C59-45DF-B582-BF20192AB639}"/>
              </a:ext>
            </a:extLst>
          </p:cNvPr>
          <p:cNvCxnSpPr>
            <a:cxnSpLocks/>
          </p:cNvCxnSpPr>
          <p:nvPr/>
        </p:nvCxnSpPr>
        <p:spPr>
          <a:xfrm>
            <a:off x="6921124" y="2859079"/>
            <a:ext cx="17857" cy="288671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4" name="テキスト ボックス 283">
            <a:extLst>
              <a:ext uri="{FF2B5EF4-FFF2-40B4-BE49-F238E27FC236}">
                <a16:creationId xmlns:a16="http://schemas.microsoft.com/office/drawing/2014/main" id="{6C504B2D-268E-4FD9-A5BD-C153310E1CBD}"/>
              </a:ext>
            </a:extLst>
          </p:cNvPr>
          <p:cNvSpPr txBox="1"/>
          <p:nvPr/>
        </p:nvSpPr>
        <p:spPr>
          <a:xfrm>
            <a:off x="5035770" y="2881114"/>
            <a:ext cx="1914307" cy="261610"/>
          </a:xfrm>
          <a:prstGeom prst="rect">
            <a:avLst/>
          </a:prstGeom>
          <a:noFill/>
        </p:spPr>
        <p:txBody>
          <a:bodyPr wrap="none" rtlCol="0">
            <a:spAutoFit/>
          </a:bodyPr>
          <a:lstStyle/>
          <a:p>
            <a:r>
              <a:rPr kumimoji="1" lang="ja-JP" altLang="en-US" sz="1100" dirty="0"/>
              <a:t>物質生産技術・</a:t>
            </a:r>
            <a:r>
              <a:rPr kumimoji="1" lang="en-US" altLang="ja-JP" sz="1100" dirty="0"/>
              <a:t>IP</a:t>
            </a:r>
            <a:r>
              <a:rPr kumimoji="1" lang="ja-JP" altLang="en-US" sz="1100" dirty="0"/>
              <a:t>の関連領域</a:t>
            </a:r>
          </a:p>
        </p:txBody>
      </p:sp>
      <p:sp>
        <p:nvSpPr>
          <p:cNvPr id="286" name="テキスト ボックス 285">
            <a:extLst>
              <a:ext uri="{FF2B5EF4-FFF2-40B4-BE49-F238E27FC236}">
                <a16:creationId xmlns:a16="http://schemas.microsoft.com/office/drawing/2014/main" id="{B0FA5A8D-5D0D-4F79-A7E9-73AF810A52BB}"/>
              </a:ext>
            </a:extLst>
          </p:cNvPr>
          <p:cNvSpPr txBox="1"/>
          <p:nvPr/>
        </p:nvSpPr>
        <p:spPr>
          <a:xfrm>
            <a:off x="451634" y="4276795"/>
            <a:ext cx="2031842" cy="1500143"/>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87" name="テキスト ボックス 286">
            <a:extLst>
              <a:ext uri="{FF2B5EF4-FFF2-40B4-BE49-F238E27FC236}">
                <a16:creationId xmlns:a16="http://schemas.microsoft.com/office/drawing/2014/main" id="{7F134DB2-C3C3-42C7-AA2C-B5884231FA8F}"/>
              </a:ext>
            </a:extLst>
          </p:cNvPr>
          <p:cNvSpPr txBox="1"/>
          <p:nvPr/>
        </p:nvSpPr>
        <p:spPr>
          <a:xfrm>
            <a:off x="7244928" y="3228309"/>
            <a:ext cx="2092717" cy="1353821"/>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352" name="テキスト ボックス 351">
            <a:extLst>
              <a:ext uri="{FF2B5EF4-FFF2-40B4-BE49-F238E27FC236}">
                <a16:creationId xmlns:a16="http://schemas.microsoft.com/office/drawing/2014/main" id="{0294389F-3699-42FD-ADE0-C1468986260B}"/>
              </a:ext>
            </a:extLst>
          </p:cNvPr>
          <p:cNvSpPr txBox="1"/>
          <p:nvPr/>
        </p:nvSpPr>
        <p:spPr>
          <a:xfrm>
            <a:off x="7254069" y="4615370"/>
            <a:ext cx="2078967" cy="805033"/>
          </a:xfrm>
          <a:prstGeom prst="rect">
            <a:avLst/>
          </a:prstGeom>
          <a:noFill/>
          <a:ln w="12700">
            <a:solidFill>
              <a:srgbClr val="0070C0"/>
            </a:solidFill>
            <a:prstDash val="sysDot"/>
          </a:ln>
        </p:spPr>
        <p:txBody>
          <a:bodyPr wrap="square" rtlCol="0">
            <a:noAutofit/>
          </a:bodyPr>
          <a:lstStyle/>
          <a:p>
            <a:pPr algn="ctr"/>
            <a:endParaRPr lang="zh-TW" altLang="en-US" sz="600" dirty="0"/>
          </a:p>
        </p:txBody>
      </p:sp>
      <p:cxnSp>
        <p:nvCxnSpPr>
          <p:cNvPr id="97" name="直線コネクタ 96">
            <a:extLst>
              <a:ext uri="{FF2B5EF4-FFF2-40B4-BE49-F238E27FC236}">
                <a16:creationId xmlns:a16="http://schemas.microsoft.com/office/drawing/2014/main" id="{23910602-EB59-4CCA-B75C-BA331F18E22A}"/>
              </a:ext>
            </a:extLst>
          </p:cNvPr>
          <p:cNvCxnSpPr>
            <a:cxnSpLocks/>
            <a:endCxn id="352" idx="1"/>
          </p:cNvCxnSpPr>
          <p:nvPr/>
        </p:nvCxnSpPr>
        <p:spPr>
          <a:xfrm>
            <a:off x="6930313" y="4630616"/>
            <a:ext cx="323756" cy="387271"/>
          </a:xfrm>
          <a:prstGeom prst="line">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直線コネクタ 352">
            <a:extLst>
              <a:ext uri="{FF2B5EF4-FFF2-40B4-BE49-F238E27FC236}">
                <a16:creationId xmlns:a16="http://schemas.microsoft.com/office/drawing/2014/main" id="{560D05A5-73D2-4676-B9CA-F1E668E073A3}"/>
              </a:ext>
            </a:extLst>
          </p:cNvPr>
          <p:cNvCxnSpPr>
            <a:cxnSpLocks/>
            <a:stCxn id="287" idx="1"/>
          </p:cNvCxnSpPr>
          <p:nvPr/>
        </p:nvCxnSpPr>
        <p:spPr>
          <a:xfrm flipH="1">
            <a:off x="4930158" y="3905220"/>
            <a:ext cx="2314770" cy="410137"/>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995934D7-5D9A-4322-90C2-E098A9D45A40}"/>
              </a:ext>
            </a:extLst>
          </p:cNvPr>
          <p:cNvSpPr txBox="1"/>
          <p:nvPr/>
        </p:nvSpPr>
        <p:spPr>
          <a:xfrm>
            <a:off x="7147394" y="1697610"/>
            <a:ext cx="2454518" cy="307777"/>
          </a:xfrm>
          <a:prstGeom prst="rect">
            <a:avLst/>
          </a:prstGeom>
          <a:noFill/>
        </p:spPr>
        <p:txBody>
          <a:bodyPr wrap="none" rtlCol="0">
            <a:spAutoFit/>
          </a:bodyPr>
          <a:lstStyle/>
          <a:p>
            <a:r>
              <a:rPr kumimoji="1" lang="ja-JP" altLang="en-US" sz="1400" b="1" dirty="0"/>
              <a:t>要素技術・</a:t>
            </a:r>
            <a:r>
              <a:rPr kumimoji="1" lang="en-US" altLang="ja-JP" sz="1400" b="1" dirty="0"/>
              <a:t>IP</a:t>
            </a:r>
            <a:r>
              <a:rPr kumimoji="1" lang="ja-JP" altLang="en-US" sz="1400" b="1" dirty="0"/>
              <a:t>・ステークホルダー</a:t>
            </a:r>
          </a:p>
        </p:txBody>
      </p:sp>
      <p:sp>
        <p:nvSpPr>
          <p:cNvPr id="354" name="テキスト ボックス 353">
            <a:extLst>
              <a:ext uri="{FF2B5EF4-FFF2-40B4-BE49-F238E27FC236}">
                <a16:creationId xmlns:a16="http://schemas.microsoft.com/office/drawing/2014/main" id="{8F970063-32DF-4959-87CD-6A193530B2EF}"/>
              </a:ext>
            </a:extLst>
          </p:cNvPr>
          <p:cNvSpPr txBox="1"/>
          <p:nvPr/>
        </p:nvSpPr>
        <p:spPr>
          <a:xfrm>
            <a:off x="514808" y="1662526"/>
            <a:ext cx="3433953" cy="307777"/>
          </a:xfrm>
          <a:prstGeom prst="rect">
            <a:avLst/>
          </a:prstGeom>
          <a:noFill/>
        </p:spPr>
        <p:txBody>
          <a:bodyPr wrap="none" rtlCol="0">
            <a:spAutoFit/>
          </a:bodyPr>
          <a:lstStyle/>
          <a:p>
            <a:r>
              <a:rPr kumimoji="1" lang="ja-JP" altLang="en-US" sz="1400" b="1" dirty="0"/>
              <a:t>バイオ系の物質生産技術のバリューチェーン</a:t>
            </a:r>
          </a:p>
        </p:txBody>
      </p:sp>
      <p:cxnSp>
        <p:nvCxnSpPr>
          <p:cNvPr id="355" name="直線コネクタ 354">
            <a:extLst>
              <a:ext uri="{FF2B5EF4-FFF2-40B4-BE49-F238E27FC236}">
                <a16:creationId xmlns:a16="http://schemas.microsoft.com/office/drawing/2014/main" id="{5004D51F-2E21-46AB-94C9-DC54868CC3CF}"/>
              </a:ext>
            </a:extLst>
          </p:cNvPr>
          <p:cNvCxnSpPr>
            <a:cxnSpLocks/>
          </p:cNvCxnSpPr>
          <p:nvPr/>
        </p:nvCxnSpPr>
        <p:spPr>
          <a:xfrm>
            <a:off x="525527" y="195513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直線コネクタ 355">
            <a:extLst>
              <a:ext uri="{FF2B5EF4-FFF2-40B4-BE49-F238E27FC236}">
                <a16:creationId xmlns:a16="http://schemas.microsoft.com/office/drawing/2014/main" id="{2AABD640-310E-403B-99DB-C86E3FA62F60}"/>
              </a:ext>
            </a:extLst>
          </p:cNvPr>
          <p:cNvCxnSpPr>
            <a:cxnSpLocks/>
          </p:cNvCxnSpPr>
          <p:nvPr/>
        </p:nvCxnSpPr>
        <p:spPr>
          <a:xfrm>
            <a:off x="7120469" y="199966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7" name="テキスト ボックス 356">
            <a:extLst>
              <a:ext uri="{FF2B5EF4-FFF2-40B4-BE49-F238E27FC236}">
                <a16:creationId xmlns:a16="http://schemas.microsoft.com/office/drawing/2014/main" id="{DFBEC4CA-0C0F-47C8-B704-083395D5DED2}"/>
              </a:ext>
            </a:extLst>
          </p:cNvPr>
          <p:cNvSpPr txBox="1"/>
          <p:nvPr/>
        </p:nvSpPr>
        <p:spPr>
          <a:xfrm>
            <a:off x="451634" y="2030443"/>
            <a:ext cx="6399509" cy="769441"/>
          </a:xfrm>
          <a:prstGeom prst="rect">
            <a:avLst/>
          </a:prstGeom>
          <a:noFill/>
        </p:spPr>
        <p:txBody>
          <a:bodyPr wrap="none" rtlCol="0">
            <a:spAutoFit/>
          </a:bodyPr>
          <a:lstStyle/>
          <a:p>
            <a:r>
              <a:rPr kumimoji="1" lang="ja-JP" altLang="en-US" sz="1100" dirty="0"/>
              <a:t>・分子設計・細胞設計・細胞培養</a:t>
            </a:r>
            <a:r>
              <a:rPr kumimoji="1" lang="en-US" altLang="ja-JP" sz="1100" dirty="0"/>
              <a:t>/</a:t>
            </a:r>
            <a:r>
              <a:rPr kumimoji="1" lang="ja-JP" altLang="en-US" sz="1100" dirty="0"/>
              <a:t>発酵は相互に強い結びつきがあり、実際には不可分である。</a:t>
            </a:r>
            <a:endParaRPr kumimoji="1" lang="en-US" altLang="ja-JP" sz="1100" dirty="0"/>
          </a:p>
          <a:p>
            <a:r>
              <a:rPr kumimoji="1" lang="ja-JP" altLang="en-US" sz="1100" dirty="0"/>
              <a:t>・</a:t>
            </a:r>
            <a:r>
              <a:rPr kumimoji="1" lang="ja-JP" altLang="en-US" sz="1100" dirty="0">
                <a:solidFill>
                  <a:srgbClr val="FF0000"/>
                </a:solidFill>
              </a:rPr>
              <a:t>酵素・タンパク質設計は狭義ではなく広義（一部物質生産技術含む）にとらえて技術開発を進めることになる</a:t>
            </a:r>
            <a:r>
              <a:rPr kumimoji="1" lang="ja-JP" altLang="en-US" sz="1100" dirty="0"/>
              <a:t>。</a:t>
            </a:r>
            <a:endParaRPr kumimoji="1" lang="en-US" altLang="ja-JP" sz="1100" dirty="0"/>
          </a:p>
          <a:p>
            <a:r>
              <a:rPr kumimoji="1" lang="ja-JP" altLang="en-US" sz="1100" dirty="0"/>
              <a:t>・設計対象が変わっても、</a:t>
            </a:r>
            <a:r>
              <a:rPr kumimoji="1" lang="ja-JP" altLang="en-US" sz="1100" dirty="0">
                <a:solidFill>
                  <a:srgbClr val="FF0000"/>
                </a:solidFill>
              </a:rPr>
              <a:t>対象分子固有の話を除き、共通の要素技術は横展開が可能</a:t>
            </a:r>
            <a:r>
              <a:rPr kumimoji="1" lang="ja-JP" altLang="en-US" sz="1100" dirty="0"/>
              <a:t>。</a:t>
            </a:r>
            <a:endParaRPr kumimoji="1" lang="en-US" altLang="ja-JP" sz="1100" dirty="0"/>
          </a:p>
          <a:p>
            <a:r>
              <a:rPr kumimoji="1" lang="ja-JP" altLang="en-US" sz="1100" dirty="0"/>
              <a:t>・物質生産技術との接続まで視野に入れると技術開発の視野が広がる・価値提供の手段が増える。</a:t>
            </a:r>
          </a:p>
        </p:txBody>
      </p:sp>
      <p:sp>
        <p:nvSpPr>
          <p:cNvPr id="358" name="テキスト ボックス 357">
            <a:extLst>
              <a:ext uri="{FF2B5EF4-FFF2-40B4-BE49-F238E27FC236}">
                <a16:creationId xmlns:a16="http://schemas.microsoft.com/office/drawing/2014/main" id="{4FFAC91B-AC99-47F6-A82A-D8E3D7589EC1}"/>
              </a:ext>
            </a:extLst>
          </p:cNvPr>
          <p:cNvSpPr txBox="1"/>
          <p:nvPr/>
        </p:nvSpPr>
        <p:spPr>
          <a:xfrm>
            <a:off x="7119203" y="2053873"/>
            <a:ext cx="4695370" cy="938719"/>
          </a:xfrm>
          <a:prstGeom prst="rect">
            <a:avLst/>
          </a:prstGeom>
          <a:noFill/>
        </p:spPr>
        <p:txBody>
          <a:bodyPr wrap="square" rtlCol="0">
            <a:spAutoFit/>
          </a:bodyPr>
          <a:lstStyle/>
          <a:p>
            <a:r>
              <a:rPr kumimoji="1" lang="ja-JP" altLang="en-US" sz="1100" dirty="0"/>
              <a:t>・</a:t>
            </a:r>
            <a:r>
              <a:rPr kumimoji="1" lang="ja-JP" altLang="en-US" sz="1100" dirty="0">
                <a:solidFill>
                  <a:srgbClr val="FF0000"/>
                </a:solidFill>
              </a:rPr>
              <a:t>酵素</a:t>
            </a:r>
            <a:r>
              <a:rPr kumimoji="1" lang="en-US" altLang="ja-JP" sz="1100" dirty="0">
                <a:solidFill>
                  <a:srgbClr val="FF0000"/>
                </a:solidFill>
              </a:rPr>
              <a:t>IP</a:t>
            </a:r>
            <a:r>
              <a:rPr kumimoji="1" lang="ja-JP" altLang="en-US" sz="1100" dirty="0">
                <a:solidFill>
                  <a:srgbClr val="FF0000"/>
                </a:solidFill>
              </a:rPr>
              <a:t>は広義の酵素・タンパク質設計技術の取り組みが不可欠</a:t>
            </a:r>
            <a:r>
              <a:rPr kumimoji="1" lang="ja-JP" altLang="en-US" sz="1100" dirty="0"/>
              <a:t>である。</a:t>
            </a:r>
            <a:endParaRPr kumimoji="1" lang="en-US" altLang="ja-JP" sz="1100" dirty="0"/>
          </a:p>
          <a:p>
            <a:r>
              <a:rPr kumimoji="1" lang="ja-JP" altLang="en-US" sz="1100" dirty="0"/>
              <a:t>・酵素</a:t>
            </a:r>
            <a:r>
              <a:rPr kumimoji="1" lang="en-US" altLang="ja-JP" sz="1100" dirty="0"/>
              <a:t>IP</a:t>
            </a:r>
            <a:r>
              <a:rPr kumimoji="1" lang="ja-JP" altLang="en-US" sz="1100" dirty="0"/>
              <a:t>や酵素設計技術により、</a:t>
            </a:r>
            <a:r>
              <a:rPr kumimoji="1" lang="ja-JP" altLang="en-US" sz="1100" dirty="0">
                <a:solidFill>
                  <a:srgbClr val="FF0000"/>
                </a:solidFill>
              </a:rPr>
              <a:t>設計分子・レシピのライセンス供与、研究開発受託へと展開できる可能性</a:t>
            </a:r>
            <a:r>
              <a:rPr kumimoji="1" lang="ja-JP" altLang="en-US" sz="1100" dirty="0"/>
              <a:t>が出てくる。</a:t>
            </a:r>
            <a:endParaRPr kumimoji="1" lang="en-US" altLang="ja-JP" sz="1100" dirty="0"/>
          </a:p>
          <a:p>
            <a:r>
              <a:rPr kumimoji="1" lang="ja-JP" altLang="en-US" sz="1100" dirty="0"/>
              <a:t>・物質生産技術系・</a:t>
            </a:r>
            <a:r>
              <a:rPr kumimoji="1" lang="en-US" altLang="ja-JP" sz="1100" dirty="0"/>
              <a:t>IP</a:t>
            </a:r>
            <a:r>
              <a:rPr kumimoji="1" lang="ja-JP" altLang="en-US" sz="1100" dirty="0"/>
              <a:t>まで視野に入れると、製造方法のライセンス供与、自ら大規模製造を手掛ける可能性まで出てくる</a:t>
            </a:r>
            <a:endParaRPr kumimoji="1" lang="en-US" altLang="ja-JP" sz="1100" dirty="0"/>
          </a:p>
        </p:txBody>
      </p:sp>
      <p:sp>
        <p:nvSpPr>
          <p:cNvPr id="123" name="テキスト ボックス 122">
            <a:extLst>
              <a:ext uri="{FF2B5EF4-FFF2-40B4-BE49-F238E27FC236}">
                <a16:creationId xmlns:a16="http://schemas.microsoft.com/office/drawing/2014/main" id="{6E9C7A1A-C5D5-44AE-8A0F-A6A6FE9665DD}"/>
              </a:ext>
            </a:extLst>
          </p:cNvPr>
          <p:cNvSpPr txBox="1"/>
          <p:nvPr/>
        </p:nvSpPr>
        <p:spPr>
          <a:xfrm>
            <a:off x="11207148" y="2945056"/>
            <a:ext cx="630301" cy="215444"/>
          </a:xfrm>
          <a:prstGeom prst="rect">
            <a:avLst/>
          </a:prstGeom>
          <a:noFill/>
        </p:spPr>
        <p:txBody>
          <a:bodyPr wrap="none" rtlCol="0">
            <a:spAutoFit/>
          </a:bodyPr>
          <a:lstStyle/>
          <a:p>
            <a:r>
              <a:rPr kumimoji="1" lang="en-US" altLang="ja-JP" sz="800" dirty="0"/>
              <a:t>*IP</a:t>
            </a:r>
            <a:r>
              <a:rPr kumimoji="1" lang="ja-JP" altLang="en-US" sz="800" dirty="0"/>
              <a:t>：特許</a:t>
            </a:r>
          </a:p>
        </p:txBody>
      </p:sp>
      <p:sp>
        <p:nvSpPr>
          <p:cNvPr id="285" name="テキスト ボックス 284">
            <a:extLst>
              <a:ext uri="{FF2B5EF4-FFF2-40B4-BE49-F238E27FC236}">
                <a16:creationId xmlns:a16="http://schemas.microsoft.com/office/drawing/2014/main" id="{1E0DF6DB-0F42-428E-8E3E-520B59992EE1}"/>
              </a:ext>
            </a:extLst>
          </p:cNvPr>
          <p:cNvSpPr txBox="1"/>
          <p:nvPr/>
        </p:nvSpPr>
        <p:spPr>
          <a:xfrm>
            <a:off x="372543" y="5583290"/>
            <a:ext cx="2190023" cy="215444"/>
          </a:xfrm>
          <a:prstGeom prst="rect">
            <a:avLst/>
          </a:prstGeom>
          <a:noFill/>
        </p:spPr>
        <p:txBody>
          <a:bodyPr wrap="none" rtlCol="0">
            <a:spAutoFit/>
          </a:bodyPr>
          <a:lstStyle/>
          <a:p>
            <a:r>
              <a:rPr kumimoji="1" lang="ja-JP" altLang="en-US" sz="800" dirty="0"/>
              <a:t>狭義の酵素・タンパク質設計技術・</a:t>
            </a:r>
            <a:r>
              <a:rPr kumimoji="1" lang="en-US" altLang="ja-JP" sz="800" dirty="0"/>
              <a:t>IP</a:t>
            </a:r>
            <a:r>
              <a:rPr kumimoji="1" lang="ja-JP" altLang="en-US" sz="800" dirty="0"/>
              <a:t>の関連領域</a:t>
            </a:r>
          </a:p>
        </p:txBody>
      </p:sp>
      <p:sp>
        <p:nvSpPr>
          <p:cNvPr id="182" name="正方形/長方形 181">
            <a:extLst>
              <a:ext uri="{FF2B5EF4-FFF2-40B4-BE49-F238E27FC236}">
                <a16:creationId xmlns:a16="http://schemas.microsoft.com/office/drawing/2014/main" id="{96DA87C2-E3D6-4F78-A908-B84EC3BF43EC}"/>
              </a:ext>
            </a:extLst>
          </p:cNvPr>
          <p:cNvSpPr/>
          <p:nvPr/>
        </p:nvSpPr>
        <p:spPr>
          <a:xfrm>
            <a:off x="8689361" y="3249691"/>
            <a:ext cx="678102" cy="1298059"/>
          </a:xfrm>
          <a:prstGeom prst="rect">
            <a:avLst/>
          </a:prstGeom>
          <a:solidFill>
            <a:schemeClr val="accent2">
              <a:lumMod val="20000"/>
              <a:lumOff val="80000"/>
            </a:schemeClr>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79" name="テキスト ボックス 240">
            <a:extLst>
              <a:ext uri="{FF2B5EF4-FFF2-40B4-BE49-F238E27FC236}">
                <a16:creationId xmlns:a16="http://schemas.microsoft.com/office/drawing/2014/main" id="{DB07BE49-EEB0-48F7-AF6A-1A5D9CCB8233}"/>
              </a:ext>
            </a:extLst>
          </p:cNvPr>
          <p:cNvSpPr txBox="1"/>
          <p:nvPr/>
        </p:nvSpPr>
        <p:spPr>
          <a:xfrm>
            <a:off x="8716726" y="3596443"/>
            <a:ext cx="623371"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設計酵素</a:t>
            </a:r>
            <a:endParaRPr lang="en-US" altLang="ja-JP" sz="600" dirty="0"/>
          </a:p>
          <a:p>
            <a:pPr algn="ctr"/>
            <a:r>
              <a:rPr lang="ja-JP" altLang="en-US" sz="600" dirty="0"/>
              <a:t>配列情報</a:t>
            </a:r>
            <a:endParaRPr kumimoji="1" lang="ja-JP" altLang="en-US" sz="600" dirty="0"/>
          </a:p>
        </p:txBody>
      </p:sp>
      <p:sp>
        <p:nvSpPr>
          <p:cNvPr id="180" name="テキスト ボックス 241">
            <a:extLst>
              <a:ext uri="{FF2B5EF4-FFF2-40B4-BE49-F238E27FC236}">
                <a16:creationId xmlns:a16="http://schemas.microsoft.com/office/drawing/2014/main" id="{243A0421-67F4-4D2E-ABFE-AFF0C6209987}"/>
              </a:ext>
            </a:extLst>
          </p:cNvPr>
          <p:cNvSpPr txBox="1"/>
          <p:nvPr/>
        </p:nvSpPr>
        <p:spPr>
          <a:xfrm>
            <a:off x="8752932" y="4181270"/>
            <a:ext cx="533866"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発現系</a:t>
            </a:r>
            <a:endParaRPr lang="en-US" altLang="ja-JP" sz="600" dirty="0"/>
          </a:p>
          <a:p>
            <a:pPr algn="ctr"/>
            <a:r>
              <a:rPr lang="ja-JP" altLang="en-US" sz="600" dirty="0"/>
              <a:t>＋レシピ</a:t>
            </a:r>
            <a:endParaRPr lang="en-US" altLang="ja-JP" sz="600" dirty="0"/>
          </a:p>
        </p:txBody>
      </p:sp>
      <p:sp>
        <p:nvSpPr>
          <p:cNvPr id="181" name="テキスト ボックス 242">
            <a:extLst>
              <a:ext uri="{FF2B5EF4-FFF2-40B4-BE49-F238E27FC236}">
                <a16:creationId xmlns:a16="http://schemas.microsoft.com/office/drawing/2014/main" id="{66E121C5-F51B-4C15-A213-89F29AA2FA3A}"/>
              </a:ext>
            </a:extLst>
          </p:cNvPr>
          <p:cNvSpPr txBox="1"/>
          <p:nvPr/>
        </p:nvSpPr>
        <p:spPr>
          <a:xfrm>
            <a:off x="8765689" y="3911650"/>
            <a:ext cx="533865"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スペック</a:t>
            </a:r>
            <a:endParaRPr lang="en-US" altLang="ja-JP" sz="600" dirty="0"/>
          </a:p>
          <a:p>
            <a:pPr algn="ctr"/>
            <a:r>
              <a:rPr lang="ja-JP" altLang="en-US" sz="600" dirty="0"/>
              <a:t>データ</a:t>
            </a:r>
            <a:endParaRPr lang="en-US" altLang="ja-JP" sz="600" dirty="0"/>
          </a:p>
        </p:txBody>
      </p:sp>
      <p:sp>
        <p:nvSpPr>
          <p:cNvPr id="183" name="テキスト ボックス 246">
            <a:extLst>
              <a:ext uri="{FF2B5EF4-FFF2-40B4-BE49-F238E27FC236}">
                <a16:creationId xmlns:a16="http://schemas.microsoft.com/office/drawing/2014/main" id="{F2DCEDF7-1E57-4167-942C-562B1B237D1C}"/>
              </a:ext>
            </a:extLst>
          </p:cNvPr>
          <p:cNvSpPr txBox="1"/>
          <p:nvPr/>
        </p:nvSpPr>
        <p:spPr>
          <a:xfrm>
            <a:off x="8692048" y="3361271"/>
            <a:ext cx="693143" cy="20005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酵素</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4" name="正方形/長方形 183">
            <a:extLst>
              <a:ext uri="{FF2B5EF4-FFF2-40B4-BE49-F238E27FC236}">
                <a16:creationId xmlns:a16="http://schemas.microsoft.com/office/drawing/2014/main" id="{68FAD1F6-A477-4772-8CFB-CD72F3F8A2A1}"/>
              </a:ext>
            </a:extLst>
          </p:cNvPr>
          <p:cNvSpPr/>
          <p:nvPr/>
        </p:nvSpPr>
        <p:spPr>
          <a:xfrm>
            <a:off x="8681599" y="4641431"/>
            <a:ext cx="678102" cy="7424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85" name="テキスト ボックス 249">
            <a:extLst>
              <a:ext uri="{FF2B5EF4-FFF2-40B4-BE49-F238E27FC236}">
                <a16:creationId xmlns:a16="http://schemas.microsoft.com/office/drawing/2014/main" id="{ED1600E0-D14F-47CE-A441-2326B59B0BB9}"/>
              </a:ext>
            </a:extLst>
          </p:cNvPr>
          <p:cNvSpPr txBox="1"/>
          <p:nvPr/>
        </p:nvSpPr>
        <p:spPr>
          <a:xfrm>
            <a:off x="8668462" y="4672724"/>
            <a:ext cx="716728"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物質生産</a:t>
            </a:r>
            <a:endParaRPr lang="en-US" altLang="ja-JP" sz="700" b="1" dirty="0">
              <a:latin typeface="Arial" panose="020B0604020202020204" pitchFamily="34" charset="0"/>
              <a:ea typeface="Meiryo UI" panose="020B0604030504040204" pitchFamily="50" charset="-128"/>
            </a:endParaRPr>
          </a:p>
          <a:p>
            <a:pPr algn="ctr"/>
            <a:r>
              <a:rPr lang="ja-JP" altLang="en-US" sz="700" b="1" dirty="0">
                <a:latin typeface="Arial" panose="020B0604020202020204" pitchFamily="34" charset="0"/>
                <a:ea typeface="Meiryo UI" panose="020B0604030504040204" pitchFamily="50" charset="-128"/>
              </a:rPr>
              <a:t>技術系</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7" name="テキスト ボックス 251">
            <a:extLst>
              <a:ext uri="{FF2B5EF4-FFF2-40B4-BE49-F238E27FC236}">
                <a16:creationId xmlns:a16="http://schemas.microsoft.com/office/drawing/2014/main" id="{1A098713-57D7-4548-A5C5-3089502BC7EF}"/>
              </a:ext>
            </a:extLst>
          </p:cNvPr>
          <p:cNvSpPr txBox="1"/>
          <p:nvPr/>
        </p:nvSpPr>
        <p:spPr>
          <a:xfrm>
            <a:off x="8631829" y="5002012"/>
            <a:ext cx="744080"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目的物質</a:t>
            </a:r>
            <a:endParaRPr lang="en-US" altLang="ja-JP" sz="600" dirty="0"/>
          </a:p>
          <a:p>
            <a:pPr algn="ctr"/>
            <a:r>
              <a:rPr lang="ja-JP" altLang="en-US" sz="600"/>
              <a:t>の製造法　</a:t>
            </a:r>
            <a:endParaRPr lang="en-US" altLang="ja-JP" sz="600" dirty="0"/>
          </a:p>
        </p:txBody>
      </p:sp>
      <p:sp>
        <p:nvSpPr>
          <p:cNvPr id="190" name="正方形/長方形 189">
            <a:extLst>
              <a:ext uri="{FF2B5EF4-FFF2-40B4-BE49-F238E27FC236}">
                <a16:creationId xmlns:a16="http://schemas.microsoft.com/office/drawing/2014/main" id="{87E0E822-23FC-433E-B8B1-9B353D522E28}"/>
              </a:ext>
            </a:extLst>
          </p:cNvPr>
          <p:cNvSpPr/>
          <p:nvPr/>
        </p:nvSpPr>
        <p:spPr>
          <a:xfrm>
            <a:off x="8679809" y="5494212"/>
            <a:ext cx="678102" cy="51417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91" name="テキスト ボックス 255">
            <a:extLst>
              <a:ext uri="{FF2B5EF4-FFF2-40B4-BE49-F238E27FC236}">
                <a16:creationId xmlns:a16="http://schemas.microsoft.com/office/drawing/2014/main" id="{C3B347D7-A156-4344-A509-2F995B0123B9}"/>
              </a:ext>
            </a:extLst>
          </p:cNvPr>
          <p:cNvSpPr txBox="1"/>
          <p:nvPr/>
        </p:nvSpPr>
        <p:spPr>
          <a:xfrm>
            <a:off x="8674683" y="5665078"/>
            <a:ext cx="71672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b="1" dirty="0">
                <a:latin typeface="Arial" panose="020B0604020202020204" pitchFamily="34" charset="0"/>
                <a:ea typeface="Meiryo UI" panose="020B0604030504040204" pitchFamily="50" charset="-128"/>
              </a:rPr>
              <a:t>化学品等</a:t>
            </a:r>
          </a:p>
        </p:txBody>
      </p:sp>
    </p:spTree>
    <p:extLst>
      <p:ext uri="{BB962C8B-B14F-4D97-AF65-F5344CB8AC3E}">
        <p14:creationId xmlns:p14="http://schemas.microsoft.com/office/powerpoint/2010/main" val="345087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13</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成果報告（伊﨑）</a:t>
            </a:r>
            <a:r>
              <a:rPr lang="en-US" altLang="ja-JP" sz="2400" dirty="0">
                <a:solidFill>
                  <a:schemeClr val="bg1">
                    <a:lumMod val="65000"/>
                  </a:schemeClr>
                </a:solidFill>
              </a:rPr>
              <a:t>16:00-16:25</a:t>
            </a:r>
          </a:p>
          <a:p>
            <a:r>
              <a:rPr lang="ja-JP" altLang="en-US" sz="2400" dirty="0"/>
              <a:t>成果や取り組みに関するレビュー　</a:t>
            </a:r>
            <a:r>
              <a:rPr lang="en-US" altLang="ja-JP" sz="2400" dirty="0"/>
              <a:t>16:25-17:00</a:t>
            </a:r>
          </a:p>
          <a:p>
            <a:r>
              <a:rPr lang="ja-JP" altLang="en-US" sz="2400" dirty="0">
                <a:solidFill>
                  <a:schemeClr val="bg1">
                    <a:lumMod val="65000"/>
                  </a:schemeClr>
                </a:solidFill>
              </a:rPr>
              <a:t>今後についてご相談（伊﨑）　</a:t>
            </a:r>
            <a:r>
              <a:rPr lang="en-US" altLang="ja-JP" sz="2400" dirty="0">
                <a:solidFill>
                  <a:schemeClr val="bg1">
                    <a:lumMod val="65000"/>
                  </a:schemeClr>
                </a:solidFill>
              </a:rPr>
              <a:t>17:00-17:30</a:t>
            </a:r>
            <a:endParaRPr lang="ja-JP" altLang="en-US" sz="2400" dirty="0">
              <a:solidFill>
                <a:schemeClr val="bg1">
                  <a:lumMod val="65000"/>
                </a:schemeClr>
              </a:solidFill>
            </a:endParaRPr>
          </a:p>
        </p:txBody>
      </p:sp>
    </p:spTree>
    <p:extLst>
      <p:ext uri="{BB962C8B-B14F-4D97-AF65-F5344CB8AC3E}">
        <p14:creationId xmlns:p14="http://schemas.microsoft.com/office/powerpoint/2010/main" val="179724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14</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成果報告（伊﨑）</a:t>
            </a:r>
            <a:r>
              <a:rPr lang="en-US" altLang="ja-JP" sz="2400" dirty="0">
                <a:solidFill>
                  <a:schemeClr val="bg1">
                    <a:lumMod val="65000"/>
                  </a:schemeClr>
                </a:solidFill>
              </a:rPr>
              <a:t>16:00-16:25</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16:25-17:00</a:t>
            </a:r>
          </a:p>
          <a:p>
            <a:r>
              <a:rPr lang="ja-JP" altLang="en-US" sz="2400" dirty="0"/>
              <a:t>今後についてご相談（伊﨑）　</a:t>
            </a:r>
            <a:r>
              <a:rPr lang="en-US" altLang="ja-JP" sz="2400" dirty="0"/>
              <a:t>17:00-17:30</a:t>
            </a:r>
            <a:endParaRPr lang="ja-JP" altLang="en-US" sz="2400" dirty="0"/>
          </a:p>
        </p:txBody>
      </p:sp>
    </p:spTree>
    <p:extLst>
      <p:ext uri="{BB962C8B-B14F-4D97-AF65-F5344CB8AC3E}">
        <p14:creationId xmlns:p14="http://schemas.microsoft.com/office/powerpoint/2010/main" val="137843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共同研究契約について</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プレースホルダー 3">
            <a:extLst>
              <a:ext uri="{FF2B5EF4-FFF2-40B4-BE49-F238E27FC236}">
                <a16:creationId xmlns:a16="http://schemas.microsoft.com/office/drawing/2014/main" id="{F9246D50-14E3-4414-B1DE-47436C174720}"/>
              </a:ext>
            </a:extLst>
          </p:cNvPr>
          <p:cNvSpPr>
            <a:spLocks noGrp="1"/>
          </p:cNvSpPr>
          <p:nvPr>
            <p:ph type="body" sz="quarter" idx="11"/>
          </p:nvPr>
        </p:nvSpPr>
        <p:spPr>
          <a:xfrm>
            <a:off x="517055" y="1071367"/>
            <a:ext cx="11341887" cy="5872377"/>
          </a:xfrm>
        </p:spPr>
        <p:txBody>
          <a:bodyPr/>
          <a:lstStyle/>
          <a:p>
            <a:pPr marL="457200" indent="-457200">
              <a:buFont typeface="Wingdings" panose="05000000000000000000" pitchFamily="2" charset="2"/>
              <a:buChar char="n"/>
            </a:pPr>
            <a:r>
              <a:rPr lang="ja-JP" altLang="en-US" dirty="0"/>
              <a:t>社内の研究テーマの状況</a:t>
            </a:r>
            <a:endParaRPr lang="en-US" altLang="ja-JP" dirty="0"/>
          </a:p>
          <a:p>
            <a:pPr marL="798513" lvl="1" indent="-457200">
              <a:buFont typeface="Wingdings" panose="05000000000000000000" pitchFamily="2" charset="2"/>
              <a:buChar char="n"/>
            </a:pPr>
            <a:r>
              <a:rPr lang="ja-JP" altLang="en-US" sz="2000" dirty="0"/>
              <a:t>共同研究を通じて当初想定した内容を概ね実施できたため、社内審査会にて成果・課題を報告</a:t>
            </a:r>
            <a:endParaRPr lang="en-US" altLang="ja-JP" sz="2000" dirty="0"/>
          </a:p>
          <a:p>
            <a:pPr marL="1371600" lvl="2" indent="-457200">
              <a:buFont typeface="Wingdings" panose="05000000000000000000" pitchFamily="2" charset="2"/>
              <a:buChar char="n"/>
            </a:pPr>
            <a:r>
              <a:rPr lang="ja-JP" altLang="en-US" sz="1400" dirty="0"/>
              <a:t>弊社にはなかった酵素や機能性タンパク質の設計や周辺技術に関する知識や経験を得られた</a:t>
            </a:r>
            <a:endParaRPr lang="en-US" altLang="ja-JP" sz="1400" dirty="0"/>
          </a:p>
          <a:p>
            <a:pPr marL="1371600" lvl="2" indent="-457200">
              <a:buFont typeface="Wingdings" panose="05000000000000000000" pitchFamily="2" charset="2"/>
              <a:buChar char="n"/>
            </a:pPr>
            <a:r>
              <a:rPr lang="ja-JP" altLang="en-US" sz="1400" dirty="0"/>
              <a:t>今後の活動の方向性を決める上で重要となる、技術的な課題を明確化することができた</a:t>
            </a:r>
            <a:endParaRPr lang="en-US" altLang="ja-JP" sz="1400" dirty="0"/>
          </a:p>
          <a:p>
            <a:pPr marL="1371600" lvl="2" indent="-457200">
              <a:buFont typeface="Wingdings" panose="05000000000000000000" pitchFamily="2" charset="2"/>
              <a:buChar char="n"/>
            </a:pPr>
            <a:r>
              <a:rPr lang="ja-JP" altLang="en-US" sz="1400" dirty="0"/>
              <a:t>間接的にもポジティブな効果が得られている</a:t>
            </a:r>
            <a:endParaRPr lang="en-US" altLang="ja-JP" sz="1400" dirty="0"/>
          </a:p>
          <a:p>
            <a:pPr marL="1828800" lvl="3" indent="-457200">
              <a:buFont typeface="Wingdings" panose="05000000000000000000" pitchFamily="2" charset="2"/>
              <a:buChar char="n"/>
            </a:pPr>
            <a:r>
              <a:rPr lang="ja-JP" altLang="en-US" sz="1200" dirty="0"/>
              <a:t>例えば、共同研究で得られた知見をきっかけとして、新たな取り組みが始まっている</a:t>
            </a:r>
            <a:endParaRPr lang="en-US" altLang="ja-JP" sz="1200" dirty="0"/>
          </a:p>
          <a:p>
            <a:pPr marL="798513" lvl="1" indent="-457200">
              <a:buFont typeface="Wingdings" panose="05000000000000000000" pitchFamily="2" charset="2"/>
              <a:buChar char="n"/>
            </a:pPr>
            <a:r>
              <a:rPr lang="ja-JP" altLang="en-US" sz="2000" dirty="0"/>
              <a:t>これまでの活動実績を踏まえて、今後の活動方針の検討や研究テーマの見直し中</a:t>
            </a:r>
            <a:endParaRPr lang="en-US" altLang="ja-JP" sz="2000" dirty="0"/>
          </a:p>
          <a:p>
            <a:pPr marL="798513" lvl="1" indent="-457200">
              <a:buFont typeface="Wingdings" panose="05000000000000000000" pitchFamily="2" charset="2"/>
              <a:buChar char="n"/>
            </a:pPr>
            <a:r>
              <a:rPr lang="en-US" altLang="ja-JP" sz="2000" dirty="0"/>
              <a:t>2023</a:t>
            </a:r>
            <a:r>
              <a:rPr lang="ja-JP" altLang="en-US" sz="2000" dirty="0"/>
              <a:t>年度以降に新たなテーマを起動できるか検討を進める</a:t>
            </a:r>
            <a:endParaRPr lang="en-US" altLang="ja-JP" dirty="0"/>
          </a:p>
          <a:p>
            <a:pPr marL="457200" indent="-457200">
              <a:buFont typeface="Wingdings" panose="05000000000000000000" pitchFamily="2" charset="2"/>
              <a:buChar char="n"/>
            </a:pPr>
            <a:r>
              <a:rPr kumimoji="1" lang="ja-JP" altLang="en-US" dirty="0"/>
              <a:t>共同研究契約</a:t>
            </a:r>
            <a:endParaRPr kumimoji="1" lang="en-US" altLang="ja-JP" dirty="0"/>
          </a:p>
          <a:p>
            <a:pPr marL="798513" lvl="1" indent="-457200">
              <a:buFont typeface="Wingdings" panose="05000000000000000000" pitchFamily="2" charset="2"/>
              <a:buChar char="n"/>
            </a:pPr>
            <a:r>
              <a:rPr kumimoji="1" lang="en-US" altLang="ja-JP" sz="2000" dirty="0"/>
              <a:t>2023</a:t>
            </a:r>
            <a:r>
              <a:rPr lang="ja-JP" altLang="en-US" sz="2000" dirty="0"/>
              <a:t>年</a:t>
            </a:r>
            <a:r>
              <a:rPr kumimoji="1" lang="en-US" altLang="ja-JP" sz="2000" dirty="0"/>
              <a:t>3</a:t>
            </a:r>
            <a:r>
              <a:rPr kumimoji="1" lang="ja-JP" altLang="en-US" sz="2000" dirty="0"/>
              <a:t>月で契約</a:t>
            </a:r>
            <a:r>
              <a:rPr lang="ja-JP" altLang="en-US" sz="2000" dirty="0"/>
              <a:t>満了し、</a:t>
            </a:r>
            <a:endParaRPr kumimoji="1" lang="en-US" altLang="ja-JP" sz="2000" dirty="0"/>
          </a:p>
          <a:p>
            <a:pPr marL="798513" lvl="1" indent="-457200">
              <a:buFont typeface="Wingdings" panose="05000000000000000000" pitchFamily="2" charset="2"/>
              <a:buChar char="n"/>
            </a:pPr>
            <a:r>
              <a:rPr lang="en-US" altLang="ja-JP" sz="2000" dirty="0"/>
              <a:t>2022</a:t>
            </a:r>
            <a:r>
              <a:rPr lang="ja-JP" altLang="en-US" sz="2000" dirty="0"/>
              <a:t>年度下期（</a:t>
            </a:r>
            <a:r>
              <a:rPr lang="en-US" altLang="ja-JP" sz="2000" dirty="0"/>
              <a:t>- 2023/03</a:t>
            </a:r>
            <a:r>
              <a:rPr lang="ja-JP" altLang="en-US" sz="2000" dirty="0"/>
              <a:t>）はテーマ見直しのための活動を進めたい。</a:t>
            </a:r>
            <a:r>
              <a:rPr lang="ja-JP" altLang="en-US" sz="1200" dirty="0"/>
              <a:t>（</a:t>
            </a:r>
            <a:r>
              <a:rPr lang="en-US" altLang="ja-JP" sz="1200" dirty="0"/>
              <a:t>p.28-31</a:t>
            </a:r>
            <a:r>
              <a:rPr lang="ja-JP" altLang="en-US" sz="1200" dirty="0"/>
              <a:t>）</a:t>
            </a:r>
            <a:endParaRPr lang="en-US" altLang="ja-JP" sz="1200" dirty="0"/>
          </a:p>
          <a:p>
            <a:pPr marL="798513" lvl="1" indent="-457200">
              <a:buFont typeface="Wingdings" panose="05000000000000000000" pitchFamily="2" charset="2"/>
              <a:buChar char="n"/>
            </a:pPr>
            <a:r>
              <a:rPr lang="en-US" altLang="ja-JP" sz="2000" dirty="0"/>
              <a:t>2023</a:t>
            </a:r>
            <a:r>
              <a:rPr lang="ja-JP" altLang="en-US" sz="2000" dirty="0"/>
              <a:t>年度以降については、弊社内で検討した後に活動内容に応じて改めてご相談させていただきたい。</a:t>
            </a:r>
            <a:endParaRPr lang="en-US" altLang="ja-JP" sz="2000" dirty="0"/>
          </a:p>
          <a:p>
            <a:pPr marL="1371600" lvl="2" indent="-457200">
              <a:buFont typeface="Wingdings" panose="05000000000000000000" pitchFamily="2" charset="2"/>
              <a:buChar char="n"/>
            </a:pPr>
            <a:r>
              <a:rPr kumimoji="1" lang="ja-JP" altLang="en-US" sz="1400" dirty="0"/>
              <a:t>今年度の下半期で、活動方針・研究テーマの検討や検討に必要な各種調査を実施予定</a:t>
            </a:r>
            <a:endParaRPr lang="en-US" altLang="ja-JP" sz="1400" dirty="0"/>
          </a:p>
          <a:p>
            <a:pPr marL="798513" lvl="1" indent="-457200">
              <a:buFont typeface="Wingdings" panose="05000000000000000000" pitchFamily="2" charset="2"/>
              <a:buChar char="n"/>
            </a:pPr>
            <a:r>
              <a:rPr lang="ja-JP" altLang="en-US" sz="2200" dirty="0"/>
              <a:t>その時の候補としては、下記の</a:t>
            </a:r>
            <a:r>
              <a:rPr lang="en-US" altLang="ja-JP" sz="2200" dirty="0"/>
              <a:t>2</a:t>
            </a:r>
            <a:r>
              <a:rPr lang="ja-JP" altLang="en-US" sz="2200" dirty="0"/>
              <a:t>点を考えている。</a:t>
            </a:r>
            <a:endParaRPr lang="en-US" altLang="ja-JP" sz="2200" dirty="0"/>
          </a:p>
          <a:p>
            <a:pPr marL="1371600" lvl="2" indent="-457200">
              <a:buFont typeface="Wingdings" panose="05000000000000000000" pitchFamily="2" charset="2"/>
              <a:buChar char="n"/>
            </a:pPr>
            <a:r>
              <a:rPr kumimoji="1" lang="ja-JP" altLang="en-US" dirty="0"/>
              <a:t>バイオマス分解酵素の市場・技術調査に関するアドバイザ（五十嵐先生）</a:t>
            </a:r>
            <a:endParaRPr kumimoji="1" lang="en-US" altLang="ja-JP" dirty="0"/>
          </a:p>
          <a:p>
            <a:pPr marL="1371600" lvl="2" indent="-457200">
              <a:buFont typeface="Wingdings" panose="05000000000000000000" pitchFamily="2" charset="2"/>
              <a:buChar char="n"/>
            </a:pPr>
            <a:r>
              <a:rPr kumimoji="1" lang="ja-JP" altLang="en-US" dirty="0"/>
              <a:t>セルロース分解酵素の設計と酵素活性データを活かした論文化に関するアドバイザ（五十嵐先生）</a:t>
            </a:r>
            <a:endParaRPr kumimoji="1" lang="en-US" altLang="ja-JP" dirty="0"/>
          </a:p>
          <a:p>
            <a:pPr marL="798513" lvl="1" indent="-457200">
              <a:buFont typeface="Wingdings" panose="05000000000000000000" pitchFamily="2" charset="2"/>
              <a:buChar char="n"/>
            </a:pPr>
            <a:endParaRPr kumimoji="1" lang="en-US" altLang="ja-JP" sz="1200" dirty="0"/>
          </a:p>
          <a:p>
            <a:pPr marL="798513" lvl="1" indent="-457200">
              <a:buFont typeface="Wingdings" panose="05000000000000000000" pitchFamily="2" charset="2"/>
              <a:buChar char="n"/>
            </a:pPr>
            <a:endParaRPr kumimoji="1" lang="ja-JP" altLang="en-US" sz="2000" dirty="0"/>
          </a:p>
        </p:txBody>
      </p:sp>
    </p:spTree>
    <p:extLst>
      <p:ext uri="{BB962C8B-B14F-4D97-AF65-F5344CB8AC3E}">
        <p14:creationId xmlns:p14="http://schemas.microsoft.com/office/powerpoint/2010/main" val="1472829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0C0548-2EB5-4EE7-B679-E8DC0155F151}"/>
              </a:ext>
            </a:extLst>
          </p:cNvPr>
          <p:cNvSpPr>
            <a:spLocks noGrp="1"/>
          </p:cNvSpPr>
          <p:nvPr>
            <p:ph type="title"/>
          </p:nvPr>
        </p:nvSpPr>
        <p:spPr/>
        <p:txBody>
          <a:bodyPr>
            <a:normAutofit fontScale="90000"/>
          </a:bodyPr>
          <a:lstStyle/>
          <a:p>
            <a:r>
              <a:rPr kumimoji="1" lang="ja-JP" altLang="en-US" sz="1600" dirty="0"/>
              <a:t>今後について</a:t>
            </a:r>
            <a:br>
              <a:rPr kumimoji="1" lang="ja-JP" altLang="en-US" dirty="0"/>
            </a:br>
            <a:r>
              <a:rPr kumimoji="1" lang="ja-JP" altLang="en-US" sz="2700" dirty="0"/>
              <a:t>今後に向けたテーマ見直しのポイント</a:t>
            </a:r>
            <a:endParaRPr kumimoji="1" lang="ja-JP" altLang="en-US" dirty="0"/>
          </a:p>
        </p:txBody>
      </p:sp>
      <p:sp>
        <p:nvSpPr>
          <p:cNvPr id="3" name="スライド番号プレースホルダー 2">
            <a:extLst>
              <a:ext uri="{FF2B5EF4-FFF2-40B4-BE49-F238E27FC236}">
                <a16:creationId xmlns:a16="http://schemas.microsoft.com/office/drawing/2014/main" id="{43530258-AC08-45C1-9D0E-10961A9E63CA}"/>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プレースホルダー 3">
            <a:extLst>
              <a:ext uri="{FF2B5EF4-FFF2-40B4-BE49-F238E27FC236}">
                <a16:creationId xmlns:a16="http://schemas.microsoft.com/office/drawing/2014/main" id="{18042523-8BD3-4D05-A0DE-1FA51AD6B976}"/>
              </a:ext>
            </a:extLst>
          </p:cNvPr>
          <p:cNvSpPr>
            <a:spLocks noGrp="1"/>
          </p:cNvSpPr>
          <p:nvPr>
            <p:ph type="body" sz="quarter" idx="11"/>
          </p:nvPr>
        </p:nvSpPr>
        <p:spPr>
          <a:xfrm>
            <a:off x="517055" y="988243"/>
            <a:ext cx="11341887" cy="424732"/>
          </a:xfrm>
        </p:spPr>
        <p:txBody>
          <a:bodyPr/>
          <a:lstStyle/>
          <a:p>
            <a:r>
              <a:rPr kumimoji="1" lang="ja-JP" altLang="en-US" sz="2400" dirty="0"/>
              <a:t>今後</a:t>
            </a:r>
            <a:r>
              <a:rPr lang="ja-JP" altLang="en-US" sz="2400" dirty="0"/>
              <a:t>は以下のポイントを調査し、テーマの再設定を検討する。</a:t>
            </a:r>
            <a:endParaRPr kumimoji="1" lang="ja-JP" altLang="en-US" sz="2400" dirty="0"/>
          </a:p>
        </p:txBody>
      </p:sp>
      <p:cxnSp>
        <p:nvCxnSpPr>
          <p:cNvPr id="5" name="直線コネクタ 4">
            <a:extLst>
              <a:ext uri="{FF2B5EF4-FFF2-40B4-BE49-F238E27FC236}">
                <a16:creationId xmlns:a16="http://schemas.microsoft.com/office/drawing/2014/main" id="{7398B42B-C6D2-49CC-9436-CCF53C921743}"/>
              </a:ext>
            </a:extLst>
          </p:cNvPr>
          <p:cNvCxnSpPr>
            <a:cxnSpLocks/>
          </p:cNvCxnSpPr>
          <p:nvPr/>
        </p:nvCxnSpPr>
        <p:spPr>
          <a:xfrm>
            <a:off x="581453" y="2141404"/>
            <a:ext cx="6146606"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743D560F-F569-40C0-ADE5-B2F27E5E9787}"/>
              </a:ext>
            </a:extLst>
          </p:cNvPr>
          <p:cNvSpPr txBox="1"/>
          <p:nvPr/>
        </p:nvSpPr>
        <p:spPr>
          <a:xfrm>
            <a:off x="677106" y="1772072"/>
            <a:ext cx="5867312" cy="369332"/>
          </a:xfrm>
          <a:prstGeom prst="rect">
            <a:avLst/>
          </a:prstGeom>
          <a:noFill/>
        </p:spPr>
        <p:txBody>
          <a:bodyPr wrap="none" rtlCol="0">
            <a:spAutoFit/>
          </a:bodyPr>
          <a:lstStyle/>
          <a:p>
            <a:r>
              <a:rPr lang="ja-JP" altLang="en-US" sz="1800" b="1" dirty="0"/>
              <a:t>設計戦略と要素技術開発：</a:t>
            </a:r>
            <a:r>
              <a:rPr lang="ja-JP" altLang="en-US" b="1" dirty="0"/>
              <a:t>設計・探索、機能性の机上評価</a:t>
            </a:r>
            <a:endParaRPr kumimoji="1" lang="ja-JP" altLang="en-US" b="1" dirty="0"/>
          </a:p>
        </p:txBody>
      </p:sp>
      <p:sp>
        <p:nvSpPr>
          <p:cNvPr id="7" name="テキスト ボックス 6">
            <a:extLst>
              <a:ext uri="{FF2B5EF4-FFF2-40B4-BE49-F238E27FC236}">
                <a16:creationId xmlns:a16="http://schemas.microsoft.com/office/drawing/2014/main" id="{8E2420A3-2809-48EA-A991-6C98E2BD3BED}"/>
              </a:ext>
            </a:extLst>
          </p:cNvPr>
          <p:cNvSpPr txBox="1"/>
          <p:nvPr/>
        </p:nvSpPr>
        <p:spPr>
          <a:xfrm>
            <a:off x="775854" y="2353087"/>
            <a:ext cx="6999032" cy="646331"/>
          </a:xfrm>
          <a:prstGeom prst="rect">
            <a:avLst/>
          </a:prstGeom>
          <a:noFill/>
        </p:spPr>
        <p:txBody>
          <a:bodyPr wrap="none" rtlCol="0">
            <a:spAutoFit/>
          </a:bodyPr>
          <a:lstStyle/>
          <a:p>
            <a:r>
              <a:rPr kumimoji="1" lang="ja-JP" altLang="en-US" dirty="0"/>
              <a:t>・構造予測結果により定義した機能モチーフを評価する方法の有効性</a:t>
            </a:r>
            <a:endParaRPr kumimoji="1" lang="en-US" altLang="ja-JP" dirty="0"/>
          </a:p>
          <a:p>
            <a:r>
              <a:rPr kumimoji="1" lang="ja-JP" altLang="en-US" dirty="0"/>
              <a:t>・専門家が経験則を頼りに行っていた設計のスキルレス・自動化の可能性</a:t>
            </a:r>
            <a:endParaRPr kumimoji="1" lang="en-US" altLang="ja-JP" dirty="0"/>
          </a:p>
        </p:txBody>
      </p:sp>
      <p:cxnSp>
        <p:nvCxnSpPr>
          <p:cNvPr id="8" name="直線コネクタ 7">
            <a:extLst>
              <a:ext uri="{FF2B5EF4-FFF2-40B4-BE49-F238E27FC236}">
                <a16:creationId xmlns:a16="http://schemas.microsoft.com/office/drawing/2014/main" id="{326DF4BE-8F9B-4C98-8978-197BE2C58059}"/>
              </a:ext>
            </a:extLst>
          </p:cNvPr>
          <p:cNvCxnSpPr>
            <a:cxnSpLocks/>
          </p:cNvCxnSpPr>
          <p:nvPr/>
        </p:nvCxnSpPr>
        <p:spPr>
          <a:xfrm>
            <a:off x="581453" y="3688570"/>
            <a:ext cx="4981949"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6649AD0-BD11-49F7-B483-0FB97E22E7B2}"/>
              </a:ext>
            </a:extLst>
          </p:cNvPr>
          <p:cNvSpPr txBox="1"/>
          <p:nvPr/>
        </p:nvSpPr>
        <p:spPr>
          <a:xfrm>
            <a:off x="677106" y="3319238"/>
            <a:ext cx="4798750" cy="369332"/>
          </a:xfrm>
          <a:prstGeom prst="rect">
            <a:avLst/>
          </a:prstGeom>
          <a:noFill/>
        </p:spPr>
        <p:txBody>
          <a:bodyPr wrap="none" rtlCol="0">
            <a:spAutoFit/>
          </a:bodyPr>
          <a:lstStyle/>
          <a:p>
            <a:r>
              <a:rPr lang="ja-JP" altLang="en-US" sz="1800" b="1" dirty="0"/>
              <a:t>設計戦略と要素技術開発：</a:t>
            </a:r>
            <a:r>
              <a:rPr lang="en-US" altLang="ja-JP" sz="1800" b="1" dirty="0"/>
              <a:t>Wet</a:t>
            </a:r>
            <a:r>
              <a:rPr lang="ja-JP" altLang="en-US" sz="1800" b="1" dirty="0"/>
              <a:t>実験による評価</a:t>
            </a:r>
            <a:endParaRPr kumimoji="1" lang="ja-JP" altLang="en-US" b="1" dirty="0"/>
          </a:p>
        </p:txBody>
      </p:sp>
      <p:cxnSp>
        <p:nvCxnSpPr>
          <p:cNvPr id="10" name="直線コネクタ 9">
            <a:extLst>
              <a:ext uri="{FF2B5EF4-FFF2-40B4-BE49-F238E27FC236}">
                <a16:creationId xmlns:a16="http://schemas.microsoft.com/office/drawing/2014/main" id="{817BA726-6FC7-478B-970C-78A4BF922FD2}"/>
              </a:ext>
            </a:extLst>
          </p:cNvPr>
          <p:cNvCxnSpPr>
            <a:cxnSpLocks/>
          </p:cNvCxnSpPr>
          <p:nvPr/>
        </p:nvCxnSpPr>
        <p:spPr>
          <a:xfrm>
            <a:off x="581453" y="5099349"/>
            <a:ext cx="4981949"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76A76D3-5152-4D5D-B3A5-91DEAD2F57C6}"/>
              </a:ext>
            </a:extLst>
          </p:cNvPr>
          <p:cNvSpPr txBox="1"/>
          <p:nvPr/>
        </p:nvSpPr>
        <p:spPr>
          <a:xfrm>
            <a:off x="677106" y="4730017"/>
            <a:ext cx="4820550" cy="369332"/>
          </a:xfrm>
          <a:prstGeom prst="rect">
            <a:avLst/>
          </a:prstGeom>
          <a:noFill/>
        </p:spPr>
        <p:txBody>
          <a:bodyPr wrap="none" rtlCol="0">
            <a:spAutoFit/>
          </a:bodyPr>
          <a:lstStyle/>
          <a:p>
            <a:r>
              <a:rPr lang="ja-JP" altLang="en-US" sz="1800" b="1" dirty="0"/>
              <a:t>「バイオ系物質生産」・「タンパク質設計」</a:t>
            </a:r>
            <a:r>
              <a:rPr kumimoji="1" lang="ja-JP" altLang="en-US" b="1" dirty="0"/>
              <a:t>の進め方</a:t>
            </a:r>
          </a:p>
        </p:txBody>
      </p:sp>
      <p:sp>
        <p:nvSpPr>
          <p:cNvPr id="12" name="テキスト ボックス 11">
            <a:extLst>
              <a:ext uri="{FF2B5EF4-FFF2-40B4-BE49-F238E27FC236}">
                <a16:creationId xmlns:a16="http://schemas.microsoft.com/office/drawing/2014/main" id="{921A233B-0B22-4F6B-9FD0-71C9F0E1150E}"/>
              </a:ext>
            </a:extLst>
          </p:cNvPr>
          <p:cNvSpPr txBox="1"/>
          <p:nvPr/>
        </p:nvSpPr>
        <p:spPr>
          <a:xfrm>
            <a:off x="775854" y="3809930"/>
            <a:ext cx="7441461" cy="646331"/>
          </a:xfrm>
          <a:prstGeom prst="rect">
            <a:avLst/>
          </a:prstGeom>
          <a:noFill/>
        </p:spPr>
        <p:txBody>
          <a:bodyPr wrap="none" rtlCol="0">
            <a:spAutoFit/>
          </a:bodyPr>
          <a:lstStyle/>
          <a:p>
            <a:r>
              <a:rPr kumimoji="1" lang="ja-JP" altLang="en-US" dirty="0"/>
              <a:t>・設計タンパク質・酵素の合成・評価の実施可能性の確認（細胞設計・培養）</a:t>
            </a:r>
            <a:endParaRPr kumimoji="1" lang="en-US" altLang="ja-JP" dirty="0"/>
          </a:p>
          <a:p>
            <a:r>
              <a:rPr kumimoji="1" lang="ja-JP" altLang="en-US" dirty="0"/>
              <a:t>・</a:t>
            </a:r>
            <a:r>
              <a:rPr kumimoji="1" lang="en-US" altLang="ja-JP" dirty="0"/>
              <a:t>High-throughput</a:t>
            </a:r>
            <a:r>
              <a:rPr kumimoji="1" lang="ja-JP" altLang="en-US" dirty="0"/>
              <a:t>化の検討（</a:t>
            </a:r>
            <a:r>
              <a:rPr kumimoji="1" lang="en-US" altLang="ja-JP" dirty="0"/>
              <a:t>Robotics, Microfluidics </a:t>
            </a:r>
            <a:r>
              <a:rPr kumimoji="1" lang="en-US" altLang="ja-JP" dirty="0" err="1"/>
              <a:t>etc</a:t>
            </a:r>
            <a:r>
              <a:rPr kumimoji="1" lang="en-US" altLang="ja-JP" dirty="0"/>
              <a:t>…</a:t>
            </a:r>
            <a:r>
              <a:rPr kumimoji="1" lang="ja-JP" altLang="en-US" dirty="0"/>
              <a:t>）</a:t>
            </a:r>
            <a:endParaRPr kumimoji="1" lang="en-US" altLang="ja-JP" dirty="0"/>
          </a:p>
        </p:txBody>
      </p:sp>
      <p:sp>
        <p:nvSpPr>
          <p:cNvPr id="13" name="テキスト ボックス 12">
            <a:extLst>
              <a:ext uri="{FF2B5EF4-FFF2-40B4-BE49-F238E27FC236}">
                <a16:creationId xmlns:a16="http://schemas.microsoft.com/office/drawing/2014/main" id="{CF87F398-B056-49B1-859F-B6ECAAF34135}"/>
              </a:ext>
            </a:extLst>
          </p:cNvPr>
          <p:cNvSpPr txBox="1"/>
          <p:nvPr/>
        </p:nvSpPr>
        <p:spPr>
          <a:xfrm>
            <a:off x="775854" y="5266773"/>
            <a:ext cx="8900193" cy="646331"/>
          </a:xfrm>
          <a:prstGeom prst="rect">
            <a:avLst/>
          </a:prstGeom>
          <a:noFill/>
        </p:spPr>
        <p:txBody>
          <a:bodyPr wrap="none" rtlCol="0">
            <a:spAutoFit/>
          </a:bodyPr>
          <a:lstStyle/>
          <a:p>
            <a:r>
              <a:rPr kumimoji="1" lang="ja-JP" altLang="en-US" dirty="0"/>
              <a:t>・バイオ系の物質生産技術バリューチェーンを意識した研究開発ロードマップを作成</a:t>
            </a:r>
            <a:endParaRPr kumimoji="1" lang="en-US" altLang="ja-JP" dirty="0"/>
          </a:p>
          <a:p>
            <a:r>
              <a:rPr kumimoji="1" lang="ja-JP" altLang="en-US" dirty="0"/>
              <a:t>・具体的な市場がある酵素の設計・エンジニアリング、タンパク質生産プラットフォームに関する調査</a:t>
            </a:r>
            <a:endParaRPr kumimoji="1" lang="en-US" altLang="ja-JP" dirty="0"/>
          </a:p>
        </p:txBody>
      </p:sp>
    </p:spTree>
    <p:extLst>
      <p:ext uri="{BB962C8B-B14F-4D97-AF65-F5344CB8AC3E}">
        <p14:creationId xmlns:p14="http://schemas.microsoft.com/office/powerpoint/2010/main" val="125470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8D912D-D6BD-4E27-AF00-B0C50DE3EA72}"/>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sz="2700" dirty="0"/>
              <a:t>次期</a:t>
            </a:r>
            <a:r>
              <a:rPr lang="ja-JP" altLang="en-US" sz="2700" dirty="0"/>
              <a:t>社内</a:t>
            </a:r>
            <a:r>
              <a:rPr kumimoji="1" lang="ja-JP" altLang="en-US" sz="2700" dirty="0"/>
              <a:t>テーマ起動に向けた活動概要</a:t>
            </a:r>
          </a:p>
        </p:txBody>
      </p:sp>
      <p:sp>
        <p:nvSpPr>
          <p:cNvPr id="3" name="スライド番号プレースホルダー 2">
            <a:extLst>
              <a:ext uri="{FF2B5EF4-FFF2-40B4-BE49-F238E27FC236}">
                <a16:creationId xmlns:a16="http://schemas.microsoft.com/office/drawing/2014/main" id="{2334E013-391F-425F-AF1C-16BA84760363}"/>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プレースホルダー 3">
            <a:extLst>
              <a:ext uri="{FF2B5EF4-FFF2-40B4-BE49-F238E27FC236}">
                <a16:creationId xmlns:a16="http://schemas.microsoft.com/office/drawing/2014/main" id="{64D94773-AD04-4699-B88D-3BFC9B9C52AD}"/>
              </a:ext>
            </a:extLst>
          </p:cNvPr>
          <p:cNvSpPr>
            <a:spLocks noGrp="1"/>
          </p:cNvSpPr>
          <p:nvPr>
            <p:ph type="body" sz="quarter" idx="11"/>
          </p:nvPr>
        </p:nvSpPr>
        <p:spPr>
          <a:xfrm>
            <a:off x="517055" y="1071367"/>
            <a:ext cx="11341887" cy="424732"/>
          </a:xfrm>
        </p:spPr>
        <p:txBody>
          <a:bodyPr/>
          <a:lstStyle/>
          <a:p>
            <a:r>
              <a:rPr kumimoji="1" lang="ja-JP" altLang="en-US" sz="2400" dirty="0"/>
              <a:t>本テーマの成果・課題を踏まえて、次期テーマの提案に向けて調査活動を行う。</a:t>
            </a:r>
          </a:p>
        </p:txBody>
      </p:sp>
      <p:cxnSp>
        <p:nvCxnSpPr>
          <p:cNvPr id="5" name="直線コネクタ 4">
            <a:extLst>
              <a:ext uri="{FF2B5EF4-FFF2-40B4-BE49-F238E27FC236}">
                <a16:creationId xmlns:a16="http://schemas.microsoft.com/office/drawing/2014/main" id="{CBEA84F3-D4B0-4409-A1E0-45E0853AA8A2}"/>
              </a:ext>
            </a:extLst>
          </p:cNvPr>
          <p:cNvCxnSpPr>
            <a:cxnSpLocks/>
          </p:cNvCxnSpPr>
          <p:nvPr/>
        </p:nvCxnSpPr>
        <p:spPr>
          <a:xfrm>
            <a:off x="372804" y="1987114"/>
            <a:ext cx="6482043"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E8CB053-991D-4A05-82C6-2129042A7286}"/>
              </a:ext>
            </a:extLst>
          </p:cNvPr>
          <p:cNvSpPr txBox="1"/>
          <p:nvPr/>
        </p:nvSpPr>
        <p:spPr>
          <a:xfrm>
            <a:off x="517055" y="1636218"/>
            <a:ext cx="4095993" cy="369332"/>
          </a:xfrm>
          <a:prstGeom prst="rect">
            <a:avLst/>
          </a:prstGeom>
          <a:noFill/>
        </p:spPr>
        <p:txBody>
          <a:bodyPr wrap="none" rtlCol="0">
            <a:spAutoFit/>
          </a:bodyPr>
          <a:lstStyle/>
          <a:p>
            <a:r>
              <a:rPr kumimoji="1" lang="ja-JP" altLang="en-US" b="1" dirty="0"/>
              <a:t>活動①　機能性タンパク質設計技術調査</a:t>
            </a:r>
          </a:p>
        </p:txBody>
      </p:sp>
      <p:cxnSp>
        <p:nvCxnSpPr>
          <p:cNvPr id="7" name="直線コネクタ 6">
            <a:extLst>
              <a:ext uri="{FF2B5EF4-FFF2-40B4-BE49-F238E27FC236}">
                <a16:creationId xmlns:a16="http://schemas.microsoft.com/office/drawing/2014/main" id="{29394C7B-B8E9-4A5E-9A17-1535442777B8}"/>
              </a:ext>
            </a:extLst>
          </p:cNvPr>
          <p:cNvCxnSpPr>
            <a:cxnSpLocks/>
          </p:cNvCxnSpPr>
          <p:nvPr/>
        </p:nvCxnSpPr>
        <p:spPr>
          <a:xfrm flipV="1">
            <a:off x="382329" y="3485692"/>
            <a:ext cx="6763822" cy="18436"/>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81BE36-9FB3-49CB-84E8-60C547BE51EA}"/>
              </a:ext>
            </a:extLst>
          </p:cNvPr>
          <p:cNvSpPr txBox="1"/>
          <p:nvPr/>
        </p:nvSpPr>
        <p:spPr>
          <a:xfrm>
            <a:off x="517055" y="3116360"/>
            <a:ext cx="6970178" cy="369332"/>
          </a:xfrm>
          <a:prstGeom prst="rect">
            <a:avLst/>
          </a:prstGeom>
          <a:noFill/>
        </p:spPr>
        <p:txBody>
          <a:bodyPr wrap="none" rtlCol="0">
            <a:spAutoFit/>
          </a:bodyPr>
          <a:lstStyle/>
          <a:p>
            <a:r>
              <a:rPr kumimoji="1" lang="ja-JP" altLang="en-US" b="1" dirty="0"/>
              <a:t>活動②　セルロース分解酵素の合成・評価の実施可能性確認</a:t>
            </a:r>
            <a:r>
              <a:rPr kumimoji="1" lang="ja-JP" altLang="en-US" sz="1200" b="1" dirty="0"/>
              <a:t>（</a:t>
            </a:r>
            <a:r>
              <a:rPr kumimoji="1" lang="en-US" altLang="ja-JP" sz="1200" b="1" dirty="0"/>
              <a:t>p.38-53</a:t>
            </a:r>
            <a:r>
              <a:rPr kumimoji="1" lang="ja-JP" altLang="en-US" sz="1200" b="1" dirty="0"/>
              <a:t>）</a:t>
            </a:r>
            <a:endParaRPr kumimoji="1" lang="ja-JP" altLang="en-US" b="1" dirty="0"/>
          </a:p>
        </p:txBody>
      </p:sp>
      <p:cxnSp>
        <p:nvCxnSpPr>
          <p:cNvPr id="9" name="直線コネクタ 8">
            <a:extLst>
              <a:ext uri="{FF2B5EF4-FFF2-40B4-BE49-F238E27FC236}">
                <a16:creationId xmlns:a16="http://schemas.microsoft.com/office/drawing/2014/main" id="{3D7D2417-5E0C-445E-A951-645EA0F0BEBB}"/>
              </a:ext>
            </a:extLst>
          </p:cNvPr>
          <p:cNvCxnSpPr>
            <a:cxnSpLocks/>
          </p:cNvCxnSpPr>
          <p:nvPr/>
        </p:nvCxnSpPr>
        <p:spPr>
          <a:xfrm>
            <a:off x="429517" y="5002707"/>
            <a:ext cx="9513622"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3B0FB99-B073-4031-A73D-6FA1167D6D4D}"/>
              </a:ext>
            </a:extLst>
          </p:cNvPr>
          <p:cNvSpPr txBox="1"/>
          <p:nvPr/>
        </p:nvSpPr>
        <p:spPr>
          <a:xfrm>
            <a:off x="517055" y="4645715"/>
            <a:ext cx="9557425" cy="369332"/>
          </a:xfrm>
          <a:prstGeom prst="rect">
            <a:avLst/>
          </a:prstGeom>
          <a:noFill/>
        </p:spPr>
        <p:txBody>
          <a:bodyPr wrap="none" rtlCol="0">
            <a:spAutoFit/>
          </a:bodyPr>
          <a:lstStyle/>
          <a:p>
            <a:r>
              <a:rPr kumimoji="1" lang="ja-JP" altLang="en-US" b="1" dirty="0"/>
              <a:t>活動③　</a:t>
            </a:r>
            <a:r>
              <a:rPr kumimoji="1" lang="ja-JP" altLang="en-US" sz="1400" b="1" dirty="0"/>
              <a:t>人工設計の酵素・機能性タンパク質の開発・エンジニアリング、酵素生産プラットフォームに関する事業可能性の検討</a:t>
            </a:r>
            <a:endParaRPr kumimoji="1" lang="en-US" altLang="ja-JP" b="1" dirty="0"/>
          </a:p>
        </p:txBody>
      </p:sp>
      <p:sp>
        <p:nvSpPr>
          <p:cNvPr id="11" name="テキスト ボックス 10">
            <a:extLst>
              <a:ext uri="{FF2B5EF4-FFF2-40B4-BE49-F238E27FC236}">
                <a16:creationId xmlns:a16="http://schemas.microsoft.com/office/drawing/2014/main" id="{05EF21DE-60EF-49BB-9FB2-F951E92F891E}"/>
              </a:ext>
            </a:extLst>
          </p:cNvPr>
          <p:cNvSpPr txBox="1"/>
          <p:nvPr/>
        </p:nvSpPr>
        <p:spPr>
          <a:xfrm>
            <a:off x="581890" y="2146863"/>
            <a:ext cx="10822193" cy="830997"/>
          </a:xfrm>
          <a:prstGeom prst="rect">
            <a:avLst/>
          </a:prstGeom>
          <a:noFill/>
        </p:spPr>
        <p:txBody>
          <a:bodyPr wrap="none" rtlCol="0">
            <a:spAutoFit/>
          </a:bodyPr>
          <a:lstStyle/>
          <a:p>
            <a:r>
              <a:rPr kumimoji="1" lang="ja-JP" altLang="en-US" sz="1600" dirty="0"/>
              <a:t>概要：構造予測結果により、定義した機能モチーフを評価する方法、主鎖構造の生成方法の検証。</a:t>
            </a:r>
            <a:endParaRPr kumimoji="1" lang="en-US" altLang="ja-JP" sz="1600" dirty="0"/>
          </a:p>
          <a:p>
            <a:r>
              <a:rPr kumimoji="1" lang="ja-JP" altLang="en-US" sz="1600" dirty="0"/>
              <a:t>期待：検証対象の手法により候補配列を準備できている、本テーマの実験データを活用して手法の有効性の評価ができている。</a:t>
            </a:r>
            <a:endParaRPr kumimoji="1" lang="en-US" altLang="ja-JP" sz="1600" dirty="0"/>
          </a:p>
          <a:p>
            <a:r>
              <a:rPr kumimoji="1" lang="ja-JP" altLang="en-US" sz="1600" dirty="0"/>
              <a:t>成果物：報告書</a:t>
            </a:r>
            <a:endParaRPr kumimoji="1" lang="en-US" altLang="ja-JP" sz="1600" dirty="0"/>
          </a:p>
        </p:txBody>
      </p:sp>
      <p:sp>
        <p:nvSpPr>
          <p:cNvPr id="12" name="テキスト ボックス 11">
            <a:extLst>
              <a:ext uri="{FF2B5EF4-FFF2-40B4-BE49-F238E27FC236}">
                <a16:creationId xmlns:a16="http://schemas.microsoft.com/office/drawing/2014/main" id="{8B14D13B-F068-42D2-A858-855EEAF903A3}"/>
              </a:ext>
            </a:extLst>
          </p:cNvPr>
          <p:cNvSpPr txBox="1"/>
          <p:nvPr/>
        </p:nvSpPr>
        <p:spPr>
          <a:xfrm>
            <a:off x="581890" y="3650205"/>
            <a:ext cx="7838492" cy="830997"/>
          </a:xfrm>
          <a:prstGeom prst="rect">
            <a:avLst/>
          </a:prstGeom>
          <a:noFill/>
        </p:spPr>
        <p:txBody>
          <a:bodyPr wrap="none" rtlCol="0">
            <a:spAutoFit/>
          </a:bodyPr>
          <a:lstStyle/>
          <a:p>
            <a:r>
              <a:rPr kumimoji="1" lang="ja-JP" altLang="en-US" sz="1600" dirty="0"/>
              <a:t>概要：設計</a:t>
            </a:r>
            <a:r>
              <a:rPr kumimoji="1" lang="en-US" altLang="ja-JP" sz="1600" dirty="0"/>
              <a:t>CBD</a:t>
            </a:r>
            <a:r>
              <a:rPr kumimoji="1" lang="ja-JP" altLang="en-US" sz="1600" dirty="0"/>
              <a:t>をサブモジュールとしてもつセルロース分解酵素を合成・評価できるか確認。</a:t>
            </a:r>
            <a:endParaRPr kumimoji="1" lang="en-US" altLang="ja-JP" sz="1600" dirty="0"/>
          </a:p>
          <a:p>
            <a:r>
              <a:rPr kumimoji="1" lang="ja-JP" altLang="en-US" sz="1600" dirty="0"/>
              <a:t>期待：セルロース分解酵素の</a:t>
            </a:r>
            <a:r>
              <a:rPr kumimoji="1" lang="en-US" altLang="ja-JP" sz="1600" dirty="0"/>
              <a:t>Wet</a:t>
            </a:r>
            <a:r>
              <a:rPr kumimoji="1" lang="ja-JP" altLang="en-US" sz="1600" dirty="0"/>
              <a:t>評価のプロトコルを理解し、実施に必要な準備ができている。</a:t>
            </a:r>
            <a:endParaRPr kumimoji="1" lang="en-US" altLang="ja-JP" sz="1600" dirty="0"/>
          </a:p>
          <a:p>
            <a:r>
              <a:rPr kumimoji="1" lang="ja-JP" altLang="en-US" sz="1600" dirty="0"/>
              <a:t>成果物：報告書</a:t>
            </a:r>
            <a:endParaRPr kumimoji="1" lang="en-US" altLang="ja-JP" sz="1600" dirty="0"/>
          </a:p>
        </p:txBody>
      </p:sp>
      <p:sp>
        <p:nvSpPr>
          <p:cNvPr id="13" name="テキスト ボックス 12">
            <a:extLst>
              <a:ext uri="{FF2B5EF4-FFF2-40B4-BE49-F238E27FC236}">
                <a16:creationId xmlns:a16="http://schemas.microsoft.com/office/drawing/2014/main" id="{1A603C9E-B6FA-4A32-BD1E-987DA69544FA}"/>
              </a:ext>
            </a:extLst>
          </p:cNvPr>
          <p:cNvSpPr txBox="1"/>
          <p:nvPr/>
        </p:nvSpPr>
        <p:spPr>
          <a:xfrm>
            <a:off x="581890" y="5132513"/>
            <a:ext cx="10326866" cy="1077218"/>
          </a:xfrm>
          <a:prstGeom prst="rect">
            <a:avLst/>
          </a:prstGeom>
          <a:noFill/>
        </p:spPr>
        <p:txBody>
          <a:bodyPr wrap="none" rtlCol="0">
            <a:spAutoFit/>
          </a:bodyPr>
          <a:lstStyle/>
          <a:p>
            <a:r>
              <a:rPr kumimoji="1" lang="ja-JP" altLang="en-US" sz="1600" dirty="0"/>
              <a:t>概要：人工設計の酵素・機能性タンパク質を用いる対象バイオプロセスやタンパク質設計・エンジニアリングの要件を調査。</a:t>
            </a:r>
            <a:endParaRPr kumimoji="1" lang="en-US" altLang="ja-JP" sz="1600" dirty="0"/>
          </a:p>
          <a:p>
            <a:r>
              <a:rPr kumimoji="1" lang="ja-JP" altLang="en-US" sz="1600" dirty="0"/>
              <a:t>またバイオ系の物質生産技術のバリューチェーン上に含まれる広義の酵素設計技術・</a:t>
            </a:r>
            <a:r>
              <a:rPr kumimoji="1" lang="en-US" altLang="ja-JP" sz="1600" dirty="0"/>
              <a:t>IP</a:t>
            </a:r>
            <a:r>
              <a:rPr kumimoji="1" lang="ja-JP" altLang="en-US" sz="1600" dirty="0"/>
              <a:t>の関連領域について調査し、弊社として</a:t>
            </a:r>
            <a:endParaRPr kumimoji="1" lang="en-US" altLang="ja-JP" sz="1600" dirty="0"/>
          </a:p>
          <a:p>
            <a:r>
              <a:rPr kumimoji="1" lang="ja-JP" altLang="en-US" sz="1600" dirty="0"/>
              <a:t>事業・研究開発に取り組む可能性のあるトピックスを特定する。</a:t>
            </a:r>
            <a:endParaRPr kumimoji="1" lang="en-US" altLang="ja-JP" sz="1600" dirty="0"/>
          </a:p>
          <a:p>
            <a:r>
              <a:rPr kumimoji="1" lang="ja-JP" altLang="en-US" sz="1600" dirty="0"/>
              <a:t>成果物：報告書</a:t>
            </a:r>
            <a:endParaRPr kumimoji="1" lang="en-US" altLang="ja-JP" sz="1600" dirty="0"/>
          </a:p>
        </p:txBody>
      </p:sp>
    </p:spTree>
    <p:extLst>
      <p:ext uri="{BB962C8B-B14F-4D97-AF65-F5344CB8AC3E}">
        <p14:creationId xmlns:p14="http://schemas.microsoft.com/office/powerpoint/2010/main" val="212352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B467B-E8F5-46CD-9887-C3F72AAA3AFA}"/>
              </a:ext>
            </a:extLst>
          </p:cNvPr>
          <p:cNvSpPr>
            <a:spLocks noGrp="1"/>
          </p:cNvSpPr>
          <p:nvPr>
            <p:ph type="title"/>
          </p:nvPr>
        </p:nvSpPr>
        <p:spPr/>
        <p:txBody>
          <a:bodyPr>
            <a:normAutofit fontScale="90000"/>
          </a:bodyPr>
          <a:lstStyle/>
          <a:p>
            <a:r>
              <a:rPr lang="ja-JP" altLang="en-US" sz="1600" dirty="0"/>
              <a:t>今後について</a:t>
            </a:r>
            <a:br>
              <a:rPr lang="en-US" altLang="ja-JP" dirty="0"/>
            </a:br>
            <a:r>
              <a:rPr lang="en-US" altLang="ja-JP" dirty="0"/>
              <a:t>FY22</a:t>
            </a:r>
            <a:r>
              <a:rPr lang="ja-JP" altLang="en-US" dirty="0"/>
              <a:t>下期計画</a:t>
            </a:r>
            <a:endParaRPr kumimoji="1" lang="ja-JP" altLang="en-US" dirty="0"/>
          </a:p>
        </p:txBody>
      </p:sp>
      <p:graphicFrame>
        <p:nvGraphicFramePr>
          <p:cNvPr id="8" name="表 7">
            <a:extLst>
              <a:ext uri="{FF2B5EF4-FFF2-40B4-BE49-F238E27FC236}">
                <a16:creationId xmlns:a16="http://schemas.microsoft.com/office/drawing/2014/main" id="{6AB381DB-49DE-4623-ADDD-FBF21AB4D812}"/>
              </a:ext>
            </a:extLst>
          </p:cNvPr>
          <p:cNvGraphicFramePr>
            <a:graphicFrameLocks noGrp="1"/>
          </p:cNvGraphicFramePr>
          <p:nvPr/>
        </p:nvGraphicFramePr>
        <p:xfrm>
          <a:off x="184220" y="795390"/>
          <a:ext cx="11823559" cy="5408571"/>
        </p:xfrm>
        <a:graphic>
          <a:graphicData uri="http://schemas.openxmlformats.org/drawingml/2006/table">
            <a:tbl>
              <a:tblPr firstRow="1" bandRow="1">
                <a:tableStyleId>{5C22544A-7EE6-4342-B048-85BDC9FD1C3A}</a:tableStyleId>
              </a:tblPr>
              <a:tblGrid>
                <a:gridCol w="1803607">
                  <a:extLst>
                    <a:ext uri="{9D8B030D-6E8A-4147-A177-3AD203B41FA5}">
                      <a16:colId xmlns:a16="http://schemas.microsoft.com/office/drawing/2014/main" val="2002885420"/>
                    </a:ext>
                  </a:extLst>
                </a:gridCol>
                <a:gridCol w="417498">
                  <a:extLst>
                    <a:ext uri="{9D8B030D-6E8A-4147-A177-3AD203B41FA5}">
                      <a16:colId xmlns:a16="http://schemas.microsoft.com/office/drawing/2014/main" val="3553370455"/>
                    </a:ext>
                  </a:extLst>
                </a:gridCol>
                <a:gridCol w="417498">
                  <a:extLst>
                    <a:ext uri="{9D8B030D-6E8A-4147-A177-3AD203B41FA5}">
                      <a16:colId xmlns:a16="http://schemas.microsoft.com/office/drawing/2014/main" val="4140575065"/>
                    </a:ext>
                  </a:extLst>
                </a:gridCol>
                <a:gridCol w="417498">
                  <a:extLst>
                    <a:ext uri="{9D8B030D-6E8A-4147-A177-3AD203B41FA5}">
                      <a16:colId xmlns:a16="http://schemas.microsoft.com/office/drawing/2014/main" val="880827258"/>
                    </a:ext>
                  </a:extLst>
                </a:gridCol>
                <a:gridCol w="417498">
                  <a:extLst>
                    <a:ext uri="{9D8B030D-6E8A-4147-A177-3AD203B41FA5}">
                      <a16:colId xmlns:a16="http://schemas.microsoft.com/office/drawing/2014/main" val="3769527647"/>
                    </a:ext>
                  </a:extLst>
                </a:gridCol>
                <a:gridCol w="417498">
                  <a:extLst>
                    <a:ext uri="{9D8B030D-6E8A-4147-A177-3AD203B41FA5}">
                      <a16:colId xmlns:a16="http://schemas.microsoft.com/office/drawing/2014/main" val="1610414602"/>
                    </a:ext>
                  </a:extLst>
                </a:gridCol>
                <a:gridCol w="417498">
                  <a:extLst>
                    <a:ext uri="{9D8B030D-6E8A-4147-A177-3AD203B41FA5}">
                      <a16:colId xmlns:a16="http://schemas.microsoft.com/office/drawing/2014/main" val="3818041534"/>
                    </a:ext>
                  </a:extLst>
                </a:gridCol>
                <a:gridCol w="417498">
                  <a:extLst>
                    <a:ext uri="{9D8B030D-6E8A-4147-A177-3AD203B41FA5}">
                      <a16:colId xmlns:a16="http://schemas.microsoft.com/office/drawing/2014/main" val="3407389694"/>
                    </a:ext>
                  </a:extLst>
                </a:gridCol>
                <a:gridCol w="417498">
                  <a:extLst>
                    <a:ext uri="{9D8B030D-6E8A-4147-A177-3AD203B41FA5}">
                      <a16:colId xmlns:a16="http://schemas.microsoft.com/office/drawing/2014/main" val="1825242319"/>
                    </a:ext>
                  </a:extLst>
                </a:gridCol>
                <a:gridCol w="417498">
                  <a:extLst>
                    <a:ext uri="{9D8B030D-6E8A-4147-A177-3AD203B41FA5}">
                      <a16:colId xmlns:a16="http://schemas.microsoft.com/office/drawing/2014/main" val="424151752"/>
                    </a:ext>
                  </a:extLst>
                </a:gridCol>
                <a:gridCol w="417498">
                  <a:extLst>
                    <a:ext uri="{9D8B030D-6E8A-4147-A177-3AD203B41FA5}">
                      <a16:colId xmlns:a16="http://schemas.microsoft.com/office/drawing/2014/main" val="2783556151"/>
                    </a:ext>
                  </a:extLst>
                </a:gridCol>
                <a:gridCol w="417498">
                  <a:extLst>
                    <a:ext uri="{9D8B030D-6E8A-4147-A177-3AD203B41FA5}">
                      <a16:colId xmlns:a16="http://schemas.microsoft.com/office/drawing/2014/main" val="1412915539"/>
                    </a:ext>
                  </a:extLst>
                </a:gridCol>
                <a:gridCol w="417498">
                  <a:extLst>
                    <a:ext uri="{9D8B030D-6E8A-4147-A177-3AD203B41FA5}">
                      <a16:colId xmlns:a16="http://schemas.microsoft.com/office/drawing/2014/main" val="4072715686"/>
                    </a:ext>
                  </a:extLst>
                </a:gridCol>
                <a:gridCol w="417498">
                  <a:extLst>
                    <a:ext uri="{9D8B030D-6E8A-4147-A177-3AD203B41FA5}">
                      <a16:colId xmlns:a16="http://schemas.microsoft.com/office/drawing/2014/main" val="1606740087"/>
                    </a:ext>
                  </a:extLst>
                </a:gridCol>
                <a:gridCol w="417498">
                  <a:extLst>
                    <a:ext uri="{9D8B030D-6E8A-4147-A177-3AD203B41FA5}">
                      <a16:colId xmlns:a16="http://schemas.microsoft.com/office/drawing/2014/main" val="16484658"/>
                    </a:ext>
                  </a:extLst>
                </a:gridCol>
                <a:gridCol w="417498">
                  <a:extLst>
                    <a:ext uri="{9D8B030D-6E8A-4147-A177-3AD203B41FA5}">
                      <a16:colId xmlns:a16="http://schemas.microsoft.com/office/drawing/2014/main" val="646221046"/>
                    </a:ext>
                  </a:extLst>
                </a:gridCol>
                <a:gridCol w="417498">
                  <a:extLst>
                    <a:ext uri="{9D8B030D-6E8A-4147-A177-3AD203B41FA5}">
                      <a16:colId xmlns:a16="http://schemas.microsoft.com/office/drawing/2014/main" val="1419657036"/>
                    </a:ext>
                  </a:extLst>
                </a:gridCol>
                <a:gridCol w="417498">
                  <a:extLst>
                    <a:ext uri="{9D8B030D-6E8A-4147-A177-3AD203B41FA5}">
                      <a16:colId xmlns:a16="http://schemas.microsoft.com/office/drawing/2014/main" val="2055360398"/>
                    </a:ext>
                  </a:extLst>
                </a:gridCol>
                <a:gridCol w="417498">
                  <a:extLst>
                    <a:ext uri="{9D8B030D-6E8A-4147-A177-3AD203B41FA5}">
                      <a16:colId xmlns:a16="http://schemas.microsoft.com/office/drawing/2014/main" val="3877023983"/>
                    </a:ext>
                  </a:extLst>
                </a:gridCol>
                <a:gridCol w="417498">
                  <a:extLst>
                    <a:ext uri="{9D8B030D-6E8A-4147-A177-3AD203B41FA5}">
                      <a16:colId xmlns:a16="http://schemas.microsoft.com/office/drawing/2014/main" val="2006247985"/>
                    </a:ext>
                  </a:extLst>
                </a:gridCol>
                <a:gridCol w="417498">
                  <a:extLst>
                    <a:ext uri="{9D8B030D-6E8A-4147-A177-3AD203B41FA5}">
                      <a16:colId xmlns:a16="http://schemas.microsoft.com/office/drawing/2014/main" val="3467147575"/>
                    </a:ext>
                  </a:extLst>
                </a:gridCol>
                <a:gridCol w="417498">
                  <a:extLst>
                    <a:ext uri="{9D8B030D-6E8A-4147-A177-3AD203B41FA5}">
                      <a16:colId xmlns:a16="http://schemas.microsoft.com/office/drawing/2014/main" val="1778469355"/>
                    </a:ext>
                  </a:extLst>
                </a:gridCol>
                <a:gridCol w="417498">
                  <a:extLst>
                    <a:ext uri="{9D8B030D-6E8A-4147-A177-3AD203B41FA5}">
                      <a16:colId xmlns:a16="http://schemas.microsoft.com/office/drawing/2014/main" val="2135167648"/>
                    </a:ext>
                  </a:extLst>
                </a:gridCol>
                <a:gridCol w="417498">
                  <a:extLst>
                    <a:ext uri="{9D8B030D-6E8A-4147-A177-3AD203B41FA5}">
                      <a16:colId xmlns:a16="http://schemas.microsoft.com/office/drawing/2014/main" val="3113686247"/>
                    </a:ext>
                  </a:extLst>
                </a:gridCol>
                <a:gridCol w="417498">
                  <a:extLst>
                    <a:ext uri="{9D8B030D-6E8A-4147-A177-3AD203B41FA5}">
                      <a16:colId xmlns:a16="http://schemas.microsoft.com/office/drawing/2014/main" val="4211045012"/>
                    </a:ext>
                  </a:extLst>
                </a:gridCol>
              </a:tblGrid>
              <a:tr h="389361">
                <a:tc>
                  <a:txBody>
                    <a:bodyPr/>
                    <a:lstStyle/>
                    <a:p>
                      <a:endParaRPr kumimoji="1" lang="ja-JP" altLang="en-US" dirty="0">
                        <a:latin typeface="+mj-lt"/>
                      </a:endParaRPr>
                    </a:p>
                  </a:txBody>
                  <a:tcPr anchor="ctr"/>
                </a:tc>
                <a:tc gridSpan="12">
                  <a:txBody>
                    <a:bodyPr/>
                    <a:lstStyle/>
                    <a:p>
                      <a:pPr algn="ctr"/>
                      <a:r>
                        <a:rPr kumimoji="1" lang="en-US" altLang="ja-JP" sz="1400" dirty="0">
                          <a:latin typeface="+mj-lt"/>
                        </a:rPr>
                        <a:t>3Q</a:t>
                      </a:r>
                      <a:endParaRPr kumimoji="1" lang="ja-JP" altLang="en-US" sz="1400" dirty="0">
                        <a:latin typeface="+mj-lt"/>
                      </a:endParaRP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400"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a:r>
                        <a:rPr kumimoji="1" lang="en-US" altLang="ja-JP" sz="1400" dirty="0">
                          <a:latin typeface="+mj-lt"/>
                        </a:rPr>
                        <a:t>4Q</a:t>
                      </a:r>
                      <a:endParaRPr kumimoji="1" lang="ja-JP" altLang="en-US" sz="1400" dirty="0">
                        <a:latin typeface="+mj-lt"/>
                      </a:endParaRP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444567070"/>
                  </a:ext>
                </a:extLst>
              </a:tr>
              <a:tr h="38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dirty="0">
                        <a:solidFill>
                          <a:schemeClr val="bg1"/>
                        </a:solidFill>
                        <a:latin typeface="+mj-lt"/>
                      </a:endParaRPr>
                    </a:p>
                  </a:txBody>
                  <a:tcPr anchor="ctr">
                    <a:solidFill>
                      <a:srgbClr val="00316C"/>
                    </a:solidFill>
                  </a:tcPr>
                </a:tc>
                <a:tc gridSpan="4">
                  <a:txBody>
                    <a:bodyPr/>
                    <a:lstStyle/>
                    <a:p>
                      <a:pPr algn="ctr"/>
                      <a:r>
                        <a:rPr kumimoji="1" lang="en-US" altLang="ja-JP" dirty="0">
                          <a:solidFill>
                            <a:schemeClr val="bg1"/>
                          </a:solidFill>
                          <a:latin typeface="+mj-lt"/>
                        </a:rPr>
                        <a:t>10</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11</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12</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1</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dirty="0"/>
                    </a:p>
                  </a:txBody>
                  <a:tcPr anchor="ct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2</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pPr algn="ctr"/>
                      <a:r>
                        <a:rPr kumimoji="1" lang="en-US" altLang="ja-JP" dirty="0">
                          <a:solidFill>
                            <a:schemeClr val="bg1"/>
                          </a:solidFill>
                          <a:latin typeface="+mj-lt"/>
                        </a:rPr>
                        <a:t>3</a:t>
                      </a:r>
                      <a:r>
                        <a:rPr kumimoji="1" lang="ja-JP" altLang="en-US" dirty="0">
                          <a:solidFill>
                            <a:schemeClr val="bg1"/>
                          </a:solidFill>
                          <a:latin typeface="+mj-lt"/>
                        </a:rPr>
                        <a:t>月</a:t>
                      </a:r>
                    </a:p>
                  </a:txBody>
                  <a:tcPr anchor="ctr">
                    <a:solidFill>
                      <a:srgbClr val="00316C"/>
                    </a:solidFill>
                  </a:tcPr>
                </a:tc>
                <a:tc hMerge="1">
                  <a:txBody>
                    <a:bodyPr/>
                    <a:lstStyle/>
                    <a:p>
                      <a:endParaRPr kumimoji="1" lang="ja-JP" altLang="en-US"/>
                    </a:p>
                  </a:txBody>
                  <a:tcPr/>
                </a:tc>
                <a:tc hMerge="1">
                  <a:txBody>
                    <a:bodyPr/>
                    <a:lstStyle/>
                    <a:p>
                      <a:pPr algn="ctr"/>
                      <a:endParaRPr kumimoji="1" lang="ja-JP" altLang="en-US" dirty="0"/>
                    </a:p>
                  </a:txBody>
                  <a:tcPr anchor="ctr"/>
                </a:tc>
                <a:tc hMerge="1">
                  <a:txBody>
                    <a:bodyPr/>
                    <a:lstStyle/>
                    <a:p>
                      <a:endParaRPr kumimoji="1" lang="ja-JP" altLang="en-US"/>
                    </a:p>
                  </a:txBody>
                  <a:tcPr/>
                </a:tc>
                <a:extLst>
                  <a:ext uri="{0D108BD9-81ED-4DB2-BD59-A6C34878D82A}">
                    <a16:rowId xmlns:a16="http://schemas.microsoft.com/office/drawing/2014/main" val="3383459573"/>
                  </a:ext>
                </a:extLst>
              </a:tr>
              <a:tr h="786681">
                <a:tc>
                  <a:txBody>
                    <a:bodyPr/>
                    <a:lstStyle/>
                    <a:p>
                      <a:pPr algn="ctr"/>
                      <a:r>
                        <a:rPr lang="ja-JP" altLang="en-US" sz="1200" b="1" dirty="0">
                          <a:solidFill>
                            <a:schemeClr val="tx1"/>
                          </a:solidFill>
                          <a:latin typeface="+mn-lt"/>
                        </a:rPr>
                        <a:t>マイルストン</a:t>
                      </a:r>
                      <a:endParaRPr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3496936432"/>
                  </a:ext>
                </a:extLst>
              </a:tr>
              <a:tr h="902360">
                <a:tc>
                  <a:txBody>
                    <a:bodyPr/>
                    <a:lstStyle/>
                    <a:p>
                      <a:pPr algn="ctr"/>
                      <a:r>
                        <a:rPr lang="ja-JP" altLang="en-US" sz="1200" b="1" dirty="0">
                          <a:solidFill>
                            <a:schemeClr val="tx1"/>
                          </a:solidFill>
                          <a:latin typeface="+mn-lt"/>
                        </a:rPr>
                        <a:t>テーマ・共同研究</a:t>
                      </a:r>
                      <a:endParaRPr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125131377"/>
                  </a:ext>
                </a:extLst>
              </a:tr>
              <a:tr h="944282">
                <a:tc>
                  <a:txBody>
                    <a:bodyPr/>
                    <a:lstStyle/>
                    <a:p>
                      <a:pPr algn="ct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algn="ctr"/>
                      <a:endParaRPr kumimoji="1" lang="en-US" altLang="ja-JP" sz="1200" b="1" dirty="0">
                        <a:solidFill>
                          <a:schemeClr val="tx1"/>
                        </a:solidFill>
                        <a:latin typeface="+mn-lt"/>
                      </a:endParaRPr>
                    </a:p>
                    <a:p>
                      <a:pPr algn="ctr"/>
                      <a:r>
                        <a:rPr kumimoji="1" lang="ja-JP" altLang="en-US" sz="1200" b="1" dirty="0">
                          <a:solidFill>
                            <a:schemeClr val="tx1"/>
                          </a:solidFill>
                          <a:latin typeface="+mn-lt"/>
                        </a:rPr>
                        <a:t>セルロース分解酵素の合成・評価</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4018780013"/>
                  </a:ext>
                </a:extLst>
              </a:tr>
              <a:tr h="977662">
                <a:tc>
                  <a:txBody>
                    <a:bodyPr/>
                    <a:lstStyle/>
                    <a:p>
                      <a:pPr algn="ct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algn="ctr"/>
                      <a:endParaRPr kumimoji="1" lang="en-US" altLang="ja-JP" sz="1200" b="1" dirty="0">
                        <a:solidFill>
                          <a:schemeClr val="tx1"/>
                        </a:solidFill>
                        <a:latin typeface="+mn-lt"/>
                      </a:endParaRPr>
                    </a:p>
                    <a:p>
                      <a:pPr algn="ctr"/>
                      <a:r>
                        <a:rPr kumimoji="1" lang="ja-JP" altLang="en-US" sz="1200" b="1" dirty="0">
                          <a:solidFill>
                            <a:schemeClr val="tx1"/>
                          </a:solidFill>
                          <a:latin typeface="+mn-lt"/>
                        </a:rPr>
                        <a:t>機能性タンパク質設計技術の最新動向調査</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1771456014"/>
                  </a:ext>
                </a:extLst>
              </a:tr>
              <a:tr h="10188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次期テーマ向け調査</a:t>
                      </a:r>
                      <a:endParaRPr kumimoji="1" lang="en-US" altLang="ja-JP" sz="12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dirty="0">
                        <a:solidFill>
                          <a:schemeClr val="tx1"/>
                        </a:solidFill>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アプリケーション・周辺技術調査</a:t>
                      </a:r>
                      <a:endParaRPr kumimoji="1" lang="en-US" altLang="ja-JP" sz="1200" b="1" dirty="0">
                        <a:solidFill>
                          <a:schemeClr val="tx1"/>
                        </a:solidFill>
                        <a:latin typeface="+mn-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tc>
                  <a:txBody>
                    <a:bodyPr/>
                    <a:lstStyle/>
                    <a:p>
                      <a:endParaRPr kumimoji="1" lang="ja-JP" altLang="en-US" dirty="0">
                        <a:latin typeface="+mj-lt"/>
                      </a:endParaRPr>
                    </a:p>
                  </a:txBody>
                  <a:tcPr anchor="ctr"/>
                </a:tc>
                <a:extLst>
                  <a:ext uri="{0D108BD9-81ED-4DB2-BD59-A6C34878D82A}">
                    <a16:rowId xmlns:a16="http://schemas.microsoft.com/office/drawing/2014/main" val="4043525652"/>
                  </a:ext>
                </a:extLst>
              </a:tr>
            </a:tbl>
          </a:graphicData>
        </a:graphic>
      </p:graphicFrame>
      <p:cxnSp>
        <p:nvCxnSpPr>
          <p:cNvPr id="99" name="直線矢印コネクタ 98">
            <a:extLst>
              <a:ext uri="{FF2B5EF4-FFF2-40B4-BE49-F238E27FC236}">
                <a16:creationId xmlns:a16="http://schemas.microsoft.com/office/drawing/2014/main" id="{6DAEC829-557F-4D19-9397-017685A41A43}"/>
              </a:ext>
            </a:extLst>
          </p:cNvPr>
          <p:cNvCxnSpPr>
            <a:cxnSpLocks/>
          </p:cNvCxnSpPr>
          <p:nvPr/>
        </p:nvCxnSpPr>
        <p:spPr>
          <a:xfrm>
            <a:off x="1985136" y="4030667"/>
            <a:ext cx="746002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5" name="テキスト ボックス 64">
            <a:extLst>
              <a:ext uri="{FF2B5EF4-FFF2-40B4-BE49-F238E27FC236}">
                <a16:creationId xmlns:a16="http://schemas.microsoft.com/office/drawing/2014/main" id="{52C3EEC4-018E-48F8-AAA0-362A0823B284}"/>
              </a:ext>
            </a:extLst>
          </p:cNvPr>
          <p:cNvSpPr txBox="1"/>
          <p:nvPr/>
        </p:nvSpPr>
        <p:spPr>
          <a:xfrm>
            <a:off x="2743567" y="1904747"/>
            <a:ext cx="537327" cy="261610"/>
          </a:xfrm>
          <a:prstGeom prst="rect">
            <a:avLst/>
          </a:prstGeom>
          <a:noFill/>
        </p:spPr>
        <p:txBody>
          <a:bodyPr wrap="none" rtlCol="0">
            <a:spAutoFit/>
          </a:bodyPr>
          <a:lstStyle/>
          <a:p>
            <a:r>
              <a:rPr kumimoji="1" lang="en-US" altLang="ja-JP" sz="1100" dirty="0"/>
              <a:t>10/12</a:t>
            </a:r>
          </a:p>
        </p:txBody>
      </p:sp>
      <p:sp>
        <p:nvSpPr>
          <p:cNvPr id="66" name="星: 5 pt 65">
            <a:extLst>
              <a:ext uri="{FF2B5EF4-FFF2-40B4-BE49-F238E27FC236}">
                <a16:creationId xmlns:a16="http://schemas.microsoft.com/office/drawing/2014/main" id="{8F4D717F-9250-42A3-B262-EEA19BBE3486}"/>
              </a:ext>
            </a:extLst>
          </p:cNvPr>
          <p:cNvSpPr>
            <a:spLocks noChangeAspect="1"/>
          </p:cNvSpPr>
          <p:nvPr/>
        </p:nvSpPr>
        <p:spPr>
          <a:xfrm>
            <a:off x="2629231" y="1929688"/>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2" name="直線矢印コネクタ 101">
            <a:extLst>
              <a:ext uri="{FF2B5EF4-FFF2-40B4-BE49-F238E27FC236}">
                <a16:creationId xmlns:a16="http://schemas.microsoft.com/office/drawing/2014/main" id="{7EE4EE3F-75B7-4769-9BFF-628C5CA47AB3}"/>
              </a:ext>
            </a:extLst>
          </p:cNvPr>
          <p:cNvCxnSpPr>
            <a:cxnSpLocks/>
          </p:cNvCxnSpPr>
          <p:nvPr/>
        </p:nvCxnSpPr>
        <p:spPr>
          <a:xfrm>
            <a:off x="3246052" y="4990353"/>
            <a:ext cx="818648"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03" name="テキスト ボックス 102">
            <a:extLst>
              <a:ext uri="{FF2B5EF4-FFF2-40B4-BE49-F238E27FC236}">
                <a16:creationId xmlns:a16="http://schemas.microsoft.com/office/drawing/2014/main" id="{1370F971-7C71-43FA-9AEE-93435B59322B}"/>
              </a:ext>
            </a:extLst>
          </p:cNvPr>
          <p:cNvSpPr txBox="1"/>
          <p:nvPr/>
        </p:nvSpPr>
        <p:spPr>
          <a:xfrm>
            <a:off x="3812108" y="3744879"/>
            <a:ext cx="3751479" cy="261610"/>
          </a:xfrm>
          <a:prstGeom prst="rect">
            <a:avLst/>
          </a:prstGeom>
          <a:noFill/>
        </p:spPr>
        <p:txBody>
          <a:bodyPr wrap="square" rtlCol="0">
            <a:spAutoFit/>
          </a:bodyPr>
          <a:lstStyle/>
          <a:p>
            <a:r>
              <a:rPr kumimoji="1" lang="ja-JP" altLang="en-US" sz="1100" b="1" dirty="0"/>
              <a:t>セルロース分解酵素合成・評価（</a:t>
            </a:r>
            <a:r>
              <a:rPr kumimoji="1" lang="en-US" altLang="ja-JP" sz="1100" b="1" dirty="0"/>
              <a:t>3</a:t>
            </a:r>
            <a:r>
              <a:rPr kumimoji="1" lang="ja-JP" altLang="en-US" sz="1100" b="1" dirty="0"/>
              <a:t>つの実験を実施予定）</a:t>
            </a:r>
          </a:p>
        </p:txBody>
      </p:sp>
      <p:sp>
        <p:nvSpPr>
          <p:cNvPr id="104" name="テキスト ボックス 103">
            <a:extLst>
              <a:ext uri="{FF2B5EF4-FFF2-40B4-BE49-F238E27FC236}">
                <a16:creationId xmlns:a16="http://schemas.microsoft.com/office/drawing/2014/main" id="{1C8FB9C3-C729-4DD2-861D-4B57EDC8F428}"/>
              </a:ext>
            </a:extLst>
          </p:cNvPr>
          <p:cNvSpPr txBox="1"/>
          <p:nvPr/>
        </p:nvSpPr>
        <p:spPr>
          <a:xfrm>
            <a:off x="9445161" y="3736030"/>
            <a:ext cx="1172116" cy="261610"/>
          </a:xfrm>
          <a:prstGeom prst="rect">
            <a:avLst/>
          </a:prstGeom>
          <a:noFill/>
        </p:spPr>
        <p:txBody>
          <a:bodyPr wrap="none" rtlCol="0">
            <a:spAutoFit/>
          </a:bodyPr>
          <a:lstStyle/>
          <a:p>
            <a:r>
              <a:rPr kumimoji="1" lang="ja-JP" altLang="en-US" sz="1100" b="1" dirty="0"/>
              <a:t>社内報告書作成</a:t>
            </a:r>
          </a:p>
        </p:txBody>
      </p:sp>
      <p:cxnSp>
        <p:nvCxnSpPr>
          <p:cNvPr id="22" name="直線矢印コネクタ 21">
            <a:extLst>
              <a:ext uri="{FF2B5EF4-FFF2-40B4-BE49-F238E27FC236}">
                <a16:creationId xmlns:a16="http://schemas.microsoft.com/office/drawing/2014/main" id="{6C964568-BDE0-49C8-BC29-C4BCA87E422C}"/>
              </a:ext>
            </a:extLst>
          </p:cNvPr>
          <p:cNvCxnSpPr>
            <a:cxnSpLocks/>
          </p:cNvCxnSpPr>
          <p:nvPr/>
        </p:nvCxnSpPr>
        <p:spPr>
          <a:xfrm>
            <a:off x="9486784" y="4030667"/>
            <a:ext cx="806744"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5" name="テキスト ボックス 24">
            <a:extLst>
              <a:ext uri="{FF2B5EF4-FFF2-40B4-BE49-F238E27FC236}">
                <a16:creationId xmlns:a16="http://schemas.microsoft.com/office/drawing/2014/main" id="{ED35174B-7489-4556-B6DD-4A9CF0F7663B}"/>
              </a:ext>
            </a:extLst>
          </p:cNvPr>
          <p:cNvSpPr txBox="1"/>
          <p:nvPr/>
        </p:nvSpPr>
        <p:spPr>
          <a:xfrm>
            <a:off x="5177534" y="1923689"/>
            <a:ext cx="537327" cy="261610"/>
          </a:xfrm>
          <a:prstGeom prst="rect">
            <a:avLst/>
          </a:prstGeom>
          <a:noFill/>
        </p:spPr>
        <p:txBody>
          <a:bodyPr wrap="none" rtlCol="0">
            <a:spAutoFit/>
          </a:bodyPr>
          <a:lstStyle/>
          <a:p>
            <a:r>
              <a:rPr kumimoji="1" lang="en-US" altLang="ja-JP" sz="1100" dirty="0"/>
              <a:t>11/25</a:t>
            </a:r>
          </a:p>
        </p:txBody>
      </p:sp>
      <p:sp>
        <p:nvSpPr>
          <p:cNvPr id="26" name="星: 5 pt 25">
            <a:extLst>
              <a:ext uri="{FF2B5EF4-FFF2-40B4-BE49-F238E27FC236}">
                <a16:creationId xmlns:a16="http://schemas.microsoft.com/office/drawing/2014/main" id="{C4F3F163-2133-4611-9272-C80C520A8DD9}"/>
              </a:ext>
            </a:extLst>
          </p:cNvPr>
          <p:cNvSpPr>
            <a:spLocks noChangeAspect="1"/>
          </p:cNvSpPr>
          <p:nvPr/>
        </p:nvSpPr>
        <p:spPr>
          <a:xfrm>
            <a:off x="5072124" y="1943967"/>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7724E443-F279-4F70-9FE6-CE359D2D89E5}"/>
              </a:ext>
            </a:extLst>
          </p:cNvPr>
          <p:cNvSpPr txBox="1"/>
          <p:nvPr/>
        </p:nvSpPr>
        <p:spPr>
          <a:xfrm>
            <a:off x="4325149" y="1666968"/>
            <a:ext cx="1923714" cy="276999"/>
          </a:xfrm>
          <a:prstGeom prst="rect">
            <a:avLst/>
          </a:prstGeom>
          <a:noFill/>
        </p:spPr>
        <p:txBody>
          <a:bodyPr wrap="square" rtlCol="0">
            <a:spAutoFit/>
          </a:bodyPr>
          <a:lstStyle/>
          <a:p>
            <a:pPr algn="ctr"/>
            <a:r>
              <a:rPr kumimoji="1" lang="ja-JP" altLang="en-US" sz="1200" b="1" dirty="0"/>
              <a:t>共同研究　活動レビュー</a:t>
            </a:r>
          </a:p>
        </p:txBody>
      </p:sp>
      <p:sp>
        <p:nvSpPr>
          <p:cNvPr id="30" name="テキスト ボックス 29">
            <a:extLst>
              <a:ext uri="{FF2B5EF4-FFF2-40B4-BE49-F238E27FC236}">
                <a16:creationId xmlns:a16="http://schemas.microsoft.com/office/drawing/2014/main" id="{4087AF69-74AB-47A2-92F2-52A3E5E194A7}"/>
              </a:ext>
            </a:extLst>
          </p:cNvPr>
          <p:cNvSpPr txBox="1"/>
          <p:nvPr/>
        </p:nvSpPr>
        <p:spPr>
          <a:xfrm>
            <a:off x="11072207" y="1773188"/>
            <a:ext cx="418704" cy="261610"/>
          </a:xfrm>
          <a:prstGeom prst="rect">
            <a:avLst/>
          </a:prstGeom>
          <a:noFill/>
        </p:spPr>
        <p:txBody>
          <a:bodyPr wrap="none" rtlCol="0">
            <a:spAutoFit/>
          </a:bodyPr>
          <a:lstStyle/>
          <a:p>
            <a:r>
              <a:rPr kumimoji="1" lang="en-US" altLang="ja-JP" sz="1100" dirty="0"/>
              <a:t>3/M</a:t>
            </a:r>
          </a:p>
        </p:txBody>
      </p:sp>
      <p:sp>
        <p:nvSpPr>
          <p:cNvPr id="31" name="星: 5 pt 30">
            <a:extLst>
              <a:ext uri="{FF2B5EF4-FFF2-40B4-BE49-F238E27FC236}">
                <a16:creationId xmlns:a16="http://schemas.microsoft.com/office/drawing/2014/main" id="{90EBA169-C1A1-4524-AF54-A7944007D9C2}"/>
              </a:ext>
            </a:extLst>
          </p:cNvPr>
          <p:cNvSpPr>
            <a:spLocks noChangeAspect="1"/>
          </p:cNvSpPr>
          <p:nvPr/>
        </p:nvSpPr>
        <p:spPr>
          <a:xfrm>
            <a:off x="10956909" y="1807762"/>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F9E453E-5A2A-424A-BBC3-F303BA3A506E}"/>
              </a:ext>
            </a:extLst>
          </p:cNvPr>
          <p:cNvSpPr txBox="1"/>
          <p:nvPr/>
        </p:nvSpPr>
        <p:spPr>
          <a:xfrm>
            <a:off x="9024430" y="1613460"/>
            <a:ext cx="2124232" cy="276999"/>
          </a:xfrm>
          <a:prstGeom prst="rect">
            <a:avLst/>
          </a:prstGeom>
          <a:noFill/>
        </p:spPr>
        <p:txBody>
          <a:bodyPr wrap="square" rtlCol="0">
            <a:spAutoFit/>
          </a:bodyPr>
          <a:lstStyle/>
          <a:p>
            <a:pPr algn="ctr"/>
            <a:r>
              <a:rPr kumimoji="1" lang="ja-JP" altLang="en-US" sz="1200" b="1" dirty="0"/>
              <a:t>共同研究　活動レビューその</a:t>
            </a:r>
            <a:r>
              <a:rPr kumimoji="1" lang="en-US" altLang="ja-JP" sz="1200" b="1" dirty="0"/>
              <a:t>2</a:t>
            </a:r>
            <a:endParaRPr kumimoji="1" lang="ja-JP" altLang="en-US" sz="1200" b="1" dirty="0"/>
          </a:p>
        </p:txBody>
      </p:sp>
      <p:cxnSp>
        <p:nvCxnSpPr>
          <p:cNvPr id="34" name="直線矢印コネクタ 33">
            <a:extLst>
              <a:ext uri="{FF2B5EF4-FFF2-40B4-BE49-F238E27FC236}">
                <a16:creationId xmlns:a16="http://schemas.microsoft.com/office/drawing/2014/main" id="{87D20E16-13B8-4EA4-8070-A9FF51652C81}"/>
              </a:ext>
            </a:extLst>
          </p:cNvPr>
          <p:cNvCxnSpPr>
            <a:cxnSpLocks/>
          </p:cNvCxnSpPr>
          <p:nvPr/>
        </p:nvCxnSpPr>
        <p:spPr>
          <a:xfrm>
            <a:off x="1985136" y="2658542"/>
            <a:ext cx="8240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6" name="テキスト ボックス 35">
            <a:extLst>
              <a:ext uri="{FF2B5EF4-FFF2-40B4-BE49-F238E27FC236}">
                <a16:creationId xmlns:a16="http://schemas.microsoft.com/office/drawing/2014/main" id="{04CC50B7-30FD-4CBD-B1B8-72D99D9219A2}"/>
              </a:ext>
            </a:extLst>
          </p:cNvPr>
          <p:cNvSpPr txBox="1"/>
          <p:nvPr/>
        </p:nvSpPr>
        <p:spPr>
          <a:xfrm>
            <a:off x="1864487" y="2347063"/>
            <a:ext cx="1016625" cy="261610"/>
          </a:xfrm>
          <a:prstGeom prst="rect">
            <a:avLst/>
          </a:prstGeom>
          <a:noFill/>
        </p:spPr>
        <p:txBody>
          <a:bodyPr wrap="none" rtlCol="0">
            <a:spAutoFit/>
          </a:bodyPr>
          <a:lstStyle/>
          <a:p>
            <a:r>
              <a:rPr kumimoji="1" lang="en-US" altLang="ja-JP" sz="1100" b="1" dirty="0"/>
              <a:t>LR2</a:t>
            </a:r>
            <a:r>
              <a:rPr kumimoji="1" lang="ja-JP" altLang="en-US" sz="1100" b="1" dirty="0"/>
              <a:t>資料作成</a:t>
            </a:r>
          </a:p>
        </p:txBody>
      </p:sp>
      <p:cxnSp>
        <p:nvCxnSpPr>
          <p:cNvPr id="37" name="直線矢印コネクタ 36">
            <a:extLst>
              <a:ext uri="{FF2B5EF4-FFF2-40B4-BE49-F238E27FC236}">
                <a16:creationId xmlns:a16="http://schemas.microsoft.com/office/drawing/2014/main" id="{6F91BF22-8597-4439-8E4C-951262DBAF31}"/>
              </a:ext>
            </a:extLst>
          </p:cNvPr>
          <p:cNvCxnSpPr>
            <a:cxnSpLocks/>
          </p:cNvCxnSpPr>
          <p:nvPr/>
        </p:nvCxnSpPr>
        <p:spPr>
          <a:xfrm>
            <a:off x="2853695" y="2658542"/>
            <a:ext cx="119229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4785730F-C35B-4F0C-A762-5070AB8D5F66}"/>
              </a:ext>
            </a:extLst>
          </p:cNvPr>
          <p:cNvCxnSpPr>
            <a:cxnSpLocks/>
          </p:cNvCxnSpPr>
          <p:nvPr/>
        </p:nvCxnSpPr>
        <p:spPr>
          <a:xfrm>
            <a:off x="1985136" y="3115579"/>
            <a:ext cx="206435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0362AD05-BA28-4446-9403-70BD5899FAF5}"/>
              </a:ext>
            </a:extLst>
          </p:cNvPr>
          <p:cNvSpPr txBox="1"/>
          <p:nvPr/>
        </p:nvSpPr>
        <p:spPr>
          <a:xfrm>
            <a:off x="2075735" y="2815372"/>
            <a:ext cx="1736373" cy="261610"/>
          </a:xfrm>
          <a:prstGeom prst="rect">
            <a:avLst/>
          </a:prstGeom>
          <a:noFill/>
        </p:spPr>
        <p:txBody>
          <a:bodyPr wrap="none" rtlCol="0">
            <a:spAutoFit/>
          </a:bodyPr>
          <a:lstStyle/>
          <a:p>
            <a:r>
              <a:rPr kumimoji="1" lang="ja-JP" altLang="en-US" sz="1100" b="1" dirty="0"/>
              <a:t>共同研究活動報告書作成</a:t>
            </a:r>
          </a:p>
        </p:txBody>
      </p:sp>
      <p:cxnSp>
        <p:nvCxnSpPr>
          <p:cNvPr id="43" name="直線矢印コネクタ 42">
            <a:extLst>
              <a:ext uri="{FF2B5EF4-FFF2-40B4-BE49-F238E27FC236}">
                <a16:creationId xmlns:a16="http://schemas.microsoft.com/office/drawing/2014/main" id="{55309BF2-6F65-438F-92A7-81939C3F9E9B}"/>
              </a:ext>
            </a:extLst>
          </p:cNvPr>
          <p:cNvCxnSpPr>
            <a:cxnSpLocks/>
          </p:cNvCxnSpPr>
          <p:nvPr/>
        </p:nvCxnSpPr>
        <p:spPr>
          <a:xfrm>
            <a:off x="4110446" y="3128409"/>
            <a:ext cx="1141678" cy="327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4" name="テキスト ボックス 43">
            <a:extLst>
              <a:ext uri="{FF2B5EF4-FFF2-40B4-BE49-F238E27FC236}">
                <a16:creationId xmlns:a16="http://schemas.microsoft.com/office/drawing/2014/main" id="{DE62768A-6519-4FB0-8D7B-568AE1C5DEF6}"/>
              </a:ext>
            </a:extLst>
          </p:cNvPr>
          <p:cNvSpPr txBox="1"/>
          <p:nvPr/>
        </p:nvSpPr>
        <p:spPr>
          <a:xfrm>
            <a:off x="4114873" y="2642723"/>
            <a:ext cx="1186543" cy="430887"/>
          </a:xfrm>
          <a:prstGeom prst="rect">
            <a:avLst/>
          </a:prstGeom>
          <a:noFill/>
        </p:spPr>
        <p:txBody>
          <a:bodyPr wrap="none" rtlCol="0">
            <a:spAutoFit/>
          </a:bodyPr>
          <a:lstStyle/>
          <a:p>
            <a:r>
              <a:rPr kumimoji="1" lang="ja-JP" altLang="en-US" sz="1100" b="1" dirty="0"/>
              <a:t>共同研究</a:t>
            </a:r>
            <a:endParaRPr kumimoji="1" lang="en-US" altLang="ja-JP" sz="1100" b="1" dirty="0"/>
          </a:p>
          <a:p>
            <a:r>
              <a:rPr kumimoji="1" lang="ja-JP" altLang="en-US" sz="1100" b="1" dirty="0"/>
              <a:t>レビュー資料作成</a:t>
            </a:r>
          </a:p>
        </p:txBody>
      </p:sp>
      <p:cxnSp>
        <p:nvCxnSpPr>
          <p:cNvPr id="46" name="直線矢印コネクタ 45">
            <a:extLst>
              <a:ext uri="{FF2B5EF4-FFF2-40B4-BE49-F238E27FC236}">
                <a16:creationId xmlns:a16="http://schemas.microsoft.com/office/drawing/2014/main" id="{5D9E461C-692D-4A1A-AC3B-A92D870F634F}"/>
              </a:ext>
            </a:extLst>
          </p:cNvPr>
          <p:cNvCxnSpPr>
            <a:cxnSpLocks/>
          </p:cNvCxnSpPr>
          <p:nvPr/>
        </p:nvCxnSpPr>
        <p:spPr>
          <a:xfrm flipV="1">
            <a:off x="9908522" y="2661760"/>
            <a:ext cx="1228387" cy="928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48" name="テキスト ボックス 47">
            <a:extLst>
              <a:ext uri="{FF2B5EF4-FFF2-40B4-BE49-F238E27FC236}">
                <a16:creationId xmlns:a16="http://schemas.microsoft.com/office/drawing/2014/main" id="{D55997C9-E284-4C1E-9C3A-535E299FBE5D}"/>
              </a:ext>
            </a:extLst>
          </p:cNvPr>
          <p:cNvSpPr txBox="1"/>
          <p:nvPr/>
        </p:nvSpPr>
        <p:spPr>
          <a:xfrm>
            <a:off x="9517056" y="2355855"/>
            <a:ext cx="1843774" cy="261610"/>
          </a:xfrm>
          <a:prstGeom prst="rect">
            <a:avLst/>
          </a:prstGeom>
          <a:noFill/>
        </p:spPr>
        <p:txBody>
          <a:bodyPr wrap="none" rtlCol="0">
            <a:spAutoFit/>
          </a:bodyPr>
          <a:lstStyle/>
          <a:p>
            <a:r>
              <a:rPr kumimoji="1" lang="ja-JP" altLang="en-US" sz="1100" b="1" dirty="0"/>
              <a:t>共同研究　レビュー資料作成</a:t>
            </a:r>
          </a:p>
        </p:txBody>
      </p:sp>
      <p:sp>
        <p:nvSpPr>
          <p:cNvPr id="49" name="テキスト ボックス 48">
            <a:extLst>
              <a:ext uri="{FF2B5EF4-FFF2-40B4-BE49-F238E27FC236}">
                <a16:creationId xmlns:a16="http://schemas.microsoft.com/office/drawing/2014/main" id="{936929AF-EE36-4DFF-9F4C-6FE4291CF48E}"/>
              </a:ext>
            </a:extLst>
          </p:cNvPr>
          <p:cNvSpPr txBox="1"/>
          <p:nvPr/>
        </p:nvSpPr>
        <p:spPr>
          <a:xfrm>
            <a:off x="9460297" y="4684655"/>
            <a:ext cx="1172116" cy="261610"/>
          </a:xfrm>
          <a:prstGeom prst="rect">
            <a:avLst/>
          </a:prstGeom>
          <a:noFill/>
        </p:spPr>
        <p:txBody>
          <a:bodyPr wrap="none" rtlCol="0">
            <a:spAutoFit/>
          </a:bodyPr>
          <a:lstStyle/>
          <a:p>
            <a:r>
              <a:rPr kumimoji="1" lang="ja-JP" altLang="en-US" sz="1100" b="1" dirty="0"/>
              <a:t>社内報告書作成</a:t>
            </a:r>
          </a:p>
        </p:txBody>
      </p:sp>
      <p:cxnSp>
        <p:nvCxnSpPr>
          <p:cNvPr id="50" name="直線矢印コネクタ 49">
            <a:extLst>
              <a:ext uri="{FF2B5EF4-FFF2-40B4-BE49-F238E27FC236}">
                <a16:creationId xmlns:a16="http://schemas.microsoft.com/office/drawing/2014/main" id="{531C7A1E-64AF-4309-8303-BA1D8A6F5793}"/>
              </a:ext>
            </a:extLst>
          </p:cNvPr>
          <p:cNvCxnSpPr>
            <a:cxnSpLocks/>
          </p:cNvCxnSpPr>
          <p:nvPr/>
        </p:nvCxnSpPr>
        <p:spPr>
          <a:xfrm>
            <a:off x="9517056" y="4990353"/>
            <a:ext cx="77647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1" name="テキスト ボックス 50">
            <a:extLst>
              <a:ext uri="{FF2B5EF4-FFF2-40B4-BE49-F238E27FC236}">
                <a16:creationId xmlns:a16="http://schemas.microsoft.com/office/drawing/2014/main" id="{72E75E43-C047-44D7-943D-9137F76FE78D}"/>
              </a:ext>
            </a:extLst>
          </p:cNvPr>
          <p:cNvSpPr txBox="1"/>
          <p:nvPr/>
        </p:nvSpPr>
        <p:spPr>
          <a:xfrm>
            <a:off x="9445162" y="5684626"/>
            <a:ext cx="1172116" cy="261610"/>
          </a:xfrm>
          <a:prstGeom prst="rect">
            <a:avLst/>
          </a:prstGeom>
          <a:noFill/>
        </p:spPr>
        <p:txBody>
          <a:bodyPr wrap="none" rtlCol="0">
            <a:spAutoFit/>
          </a:bodyPr>
          <a:lstStyle/>
          <a:p>
            <a:r>
              <a:rPr kumimoji="1" lang="ja-JP" altLang="en-US" sz="1100" b="1" dirty="0"/>
              <a:t>社内報告書作成</a:t>
            </a:r>
          </a:p>
        </p:txBody>
      </p:sp>
      <p:cxnSp>
        <p:nvCxnSpPr>
          <p:cNvPr id="52" name="直線矢印コネクタ 51">
            <a:extLst>
              <a:ext uri="{FF2B5EF4-FFF2-40B4-BE49-F238E27FC236}">
                <a16:creationId xmlns:a16="http://schemas.microsoft.com/office/drawing/2014/main" id="{FD65834A-53F2-4D07-A1F7-EB912B7316D4}"/>
              </a:ext>
            </a:extLst>
          </p:cNvPr>
          <p:cNvCxnSpPr>
            <a:cxnSpLocks/>
          </p:cNvCxnSpPr>
          <p:nvPr/>
        </p:nvCxnSpPr>
        <p:spPr>
          <a:xfrm>
            <a:off x="9517056" y="5998198"/>
            <a:ext cx="776472"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5" name="テキスト ボックス 54">
            <a:extLst>
              <a:ext uri="{FF2B5EF4-FFF2-40B4-BE49-F238E27FC236}">
                <a16:creationId xmlns:a16="http://schemas.microsoft.com/office/drawing/2014/main" id="{950E46D4-C31F-4067-B0E3-1B8EA027134A}"/>
              </a:ext>
            </a:extLst>
          </p:cNvPr>
          <p:cNvSpPr txBox="1"/>
          <p:nvPr/>
        </p:nvSpPr>
        <p:spPr>
          <a:xfrm>
            <a:off x="3550948" y="3547328"/>
            <a:ext cx="537327" cy="261610"/>
          </a:xfrm>
          <a:prstGeom prst="rect">
            <a:avLst/>
          </a:prstGeom>
          <a:noFill/>
        </p:spPr>
        <p:txBody>
          <a:bodyPr wrap="none" rtlCol="0">
            <a:spAutoFit/>
          </a:bodyPr>
          <a:lstStyle/>
          <a:p>
            <a:r>
              <a:rPr kumimoji="1" lang="en-US" altLang="ja-JP" sz="1100" dirty="0"/>
              <a:t>10/26</a:t>
            </a:r>
          </a:p>
        </p:txBody>
      </p:sp>
      <p:sp>
        <p:nvSpPr>
          <p:cNvPr id="56" name="星: 5 pt 55">
            <a:extLst>
              <a:ext uri="{FF2B5EF4-FFF2-40B4-BE49-F238E27FC236}">
                <a16:creationId xmlns:a16="http://schemas.microsoft.com/office/drawing/2014/main" id="{31590927-467E-4B95-9E14-613C5CB9BD57}"/>
              </a:ext>
            </a:extLst>
          </p:cNvPr>
          <p:cNvSpPr>
            <a:spLocks noChangeAspect="1"/>
          </p:cNvSpPr>
          <p:nvPr/>
        </p:nvSpPr>
        <p:spPr>
          <a:xfrm>
            <a:off x="3456837" y="3565352"/>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E0E3B152-C4D6-46E8-B10C-2CF12861FB09}"/>
              </a:ext>
            </a:extLst>
          </p:cNvPr>
          <p:cNvSpPr txBox="1"/>
          <p:nvPr/>
        </p:nvSpPr>
        <p:spPr>
          <a:xfrm>
            <a:off x="2076016" y="3300296"/>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0" name="星: 5 pt 59">
            <a:extLst>
              <a:ext uri="{FF2B5EF4-FFF2-40B4-BE49-F238E27FC236}">
                <a16:creationId xmlns:a16="http://schemas.microsoft.com/office/drawing/2014/main" id="{F0CF7087-8B13-49D8-A84E-A4E1ABD9E2E2}"/>
              </a:ext>
            </a:extLst>
          </p:cNvPr>
          <p:cNvSpPr>
            <a:spLocks noChangeAspect="1"/>
          </p:cNvSpPr>
          <p:nvPr/>
        </p:nvSpPr>
        <p:spPr>
          <a:xfrm>
            <a:off x="3955985" y="4472545"/>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A5786BA5-5793-4302-BCA6-1C08742EFAB3}"/>
              </a:ext>
            </a:extLst>
          </p:cNvPr>
          <p:cNvSpPr txBox="1"/>
          <p:nvPr/>
        </p:nvSpPr>
        <p:spPr>
          <a:xfrm>
            <a:off x="2377637" y="4235883"/>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2" name="テキスト ボックス 61">
            <a:extLst>
              <a:ext uri="{FF2B5EF4-FFF2-40B4-BE49-F238E27FC236}">
                <a16:creationId xmlns:a16="http://schemas.microsoft.com/office/drawing/2014/main" id="{845E1CCB-7E1D-4219-AC96-204354C2898F}"/>
              </a:ext>
            </a:extLst>
          </p:cNvPr>
          <p:cNvSpPr txBox="1"/>
          <p:nvPr/>
        </p:nvSpPr>
        <p:spPr>
          <a:xfrm>
            <a:off x="4064700" y="4406285"/>
            <a:ext cx="474810" cy="261610"/>
          </a:xfrm>
          <a:prstGeom prst="rect">
            <a:avLst/>
          </a:prstGeom>
          <a:noFill/>
        </p:spPr>
        <p:txBody>
          <a:bodyPr wrap="none" rtlCol="0">
            <a:spAutoFit/>
          </a:bodyPr>
          <a:lstStyle/>
          <a:p>
            <a:r>
              <a:rPr kumimoji="1" lang="en-US" altLang="ja-JP" sz="1100" dirty="0"/>
              <a:t>11/B</a:t>
            </a:r>
          </a:p>
        </p:txBody>
      </p:sp>
      <p:cxnSp>
        <p:nvCxnSpPr>
          <p:cNvPr id="63" name="直線矢印コネクタ 62">
            <a:extLst>
              <a:ext uri="{FF2B5EF4-FFF2-40B4-BE49-F238E27FC236}">
                <a16:creationId xmlns:a16="http://schemas.microsoft.com/office/drawing/2014/main" id="{E018CF95-EE58-4B24-A74C-DF8FA3B40D3D}"/>
              </a:ext>
            </a:extLst>
          </p:cNvPr>
          <p:cNvCxnSpPr>
            <a:cxnSpLocks/>
          </p:cNvCxnSpPr>
          <p:nvPr/>
        </p:nvCxnSpPr>
        <p:spPr>
          <a:xfrm>
            <a:off x="3230838" y="5996216"/>
            <a:ext cx="818648"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4" name="星: 5 pt 63">
            <a:extLst>
              <a:ext uri="{FF2B5EF4-FFF2-40B4-BE49-F238E27FC236}">
                <a16:creationId xmlns:a16="http://schemas.microsoft.com/office/drawing/2014/main" id="{AF4408F0-D7BB-40C0-A964-8AA6B1379A05}"/>
              </a:ext>
            </a:extLst>
          </p:cNvPr>
          <p:cNvSpPr>
            <a:spLocks noChangeAspect="1"/>
          </p:cNvSpPr>
          <p:nvPr/>
        </p:nvSpPr>
        <p:spPr>
          <a:xfrm>
            <a:off x="3955985" y="5454396"/>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B2E2F2B2-9E69-4144-ADED-014D00DE2550}"/>
              </a:ext>
            </a:extLst>
          </p:cNvPr>
          <p:cNvSpPr txBox="1"/>
          <p:nvPr/>
        </p:nvSpPr>
        <p:spPr>
          <a:xfrm>
            <a:off x="3073869" y="5224784"/>
            <a:ext cx="2124232" cy="276999"/>
          </a:xfrm>
          <a:prstGeom prst="rect">
            <a:avLst/>
          </a:prstGeom>
          <a:noFill/>
        </p:spPr>
        <p:txBody>
          <a:bodyPr wrap="square" rtlCol="0">
            <a:spAutoFit/>
          </a:bodyPr>
          <a:lstStyle/>
          <a:p>
            <a:pPr algn="ctr"/>
            <a:r>
              <a:rPr kumimoji="1" lang="ja-JP" altLang="en-US" sz="1200" b="1" dirty="0"/>
              <a:t>下期活動計画レビュー</a:t>
            </a:r>
          </a:p>
        </p:txBody>
      </p:sp>
      <p:sp>
        <p:nvSpPr>
          <p:cNvPr id="68" name="テキスト ボックス 67">
            <a:extLst>
              <a:ext uri="{FF2B5EF4-FFF2-40B4-BE49-F238E27FC236}">
                <a16:creationId xmlns:a16="http://schemas.microsoft.com/office/drawing/2014/main" id="{CC269DC3-FE0A-4E02-A0B9-C181BEAE02C0}"/>
              </a:ext>
            </a:extLst>
          </p:cNvPr>
          <p:cNvSpPr txBox="1"/>
          <p:nvPr/>
        </p:nvSpPr>
        <p:spPr>
          <a:xfrm>
            <a:off x="4064700" y="5424586"/>
            <a:ext cx="474810" cy="261610"/>
          </a:xfrm>
          <a:prstGeom prst="rect">
            <a:avLst/>
          </a:prstGeom>
          <a:noFill/>
        </p:spPr>
        <p:txBody>
          <a:bodyPr wrap="none" rtlCol="0">
            <a:spAutoFit/>
          </a:bodyPr>
          <a:lstStyle/>
          <a:p>
            <a:r>
              <a:rPr kumimoji="1" lang="en-US" altLang="ja-JP" sz="1100" dirty="0"/>
              <a:t>11/B</a:t>
            </a:r>
          </a:p>
        </p:txBody>
      </p:sp>
      <p:sp>
        <p:nvSpPr>
          <p:cNvPr id="69" name="テキスト ボックス 68">
            <a:extLst>
              <a:ext uri="{FF2B5EF4-FFF2-40B4-BE49-F238E27FC236}">
                <a16:creationId xmlns:a16="http://schemas.microsoft.com/office/drawing/2014/main" id="{B7900DFB-CEF3-47D1-863B-986A5E2B0E2C}"/>
              </a:ext>
            </a:extLst>
          </p:cNvPr>
          <p:cNvSpPr txBox="1"/>
          <p:nvPr/>
        </p:nvSpPr>
        <p:spPr>
          <a:xfrm>
            <a:off x="2887068" y="4676708"/>
            <a:ext cx="1313180" cy="261610"/>
          </a:xfrm>
          <a:prstGeom prst="rect">
            <a:avLst/>
          </a:prstGeom>
          <a:noFill/>
        </p:spPr>
        <p:txBody>
          <a:bodyPr wrap="none" rtlCol="0">
            <a:spAutoFit/>
          </a:bodyPr>
          <a:lstStyle/>
          <a:p>
            <a:r>
              <a:rPr kumimoji="1" lang="ja-JP" altLang="en-US" sz="1100" b="1" dirty="0"/>
              <a:t>下期活動計画検討</a:t>
            </a:r>
          </a:p>
        </p:txBody>
      </p:sp>
      <p:sp>
        <p:nvSpPr>
          <p:cNvPr id="70" name="テキスト ボックス 69">
            <a:extLst>
              <a:ext uri="{FF2B5EF4-FFF2-40B4-BE49-F238E27FC236}">
                <a16:creationId xmlns:a16="http://schemas.microsoft.com/office/drawing/2014/main" id="{92D7CE74-AC26-48A0-964B-7D4281457DE5}"/>
              </a:ext>
            </a:extLst>
          </p:cNvPr>
          <p:cNvSpPr txBox="1"/>
          <p:nvPr/>
        </p:nvSpPr>
        <p:spPr>
          <a:xfrm>
            <a:off x="2853695" y="5658900"/>
            <a:ext cx="1313180" cy="261610"/>
          </a:xfrm>
          <a:prstGeom prst="rect">
            <a:avLst/>
          </a:prstGeom>
          <a:noFill/>
        </p:spPr>
        <p:txBody>
          <a:bodyPr wrap="none" rtlCol="0">
            <a:spAutoFit/>
          </a:bodyPr>
          <a:lstStyle/>
          <a:p>
            <a:r>
              <a:rPr kumimoji="1" lang="ja-JP" altLang="en-US" sz="1100" b="1" dirty="0"/>
              <a:t>下期活動計画検討</a:t>
            </a:r>
          </a:p>
        </p:txBody>
      </p:sp>
      <p:cxnSp>
        <p:nvCxnSpPr>
          <p:cNvPr id="71" name="直線矢印コネクタ 70">
            <a:extLst>
              <a:ext uri="{FF2B5EF4-FFF2-40B4-BE49-F238E27FC236}">
                <a16:creationId xmlns:a16="http://schemas.microsoft.com/office/drawing/2014/main" id="{CF250FE7-208A-436A-9AA9-5681F2789594}"/>
              </a:ext>
            </a:extLst>
          </p:cNvPr>
          <p:cNvCxnSpPr>
            <a:cxnSpLocks/>
          </p:cNvCxnSpPr>
          <p:nvPr/>
        </p:nvCxnSpPr>
        <p:spPr>
          <a:xfrm>
            <a:off x="4088275" y="4990353"/>
            <a:ext cx="5372022"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72" name="直線矢印コネクタ 71">
            <a:extLst>
              <a:ext uri="{FF2B5EF4-FFF2-40B4-BE49-F238E27FC236}">
                <a16:creationId xmlns:a16="http://schemas.microsoft.com/office/drawing/2014/main" id="{C70A7DF1-625D-4E66-A676-8069549A2BF6}"/>
              </a:ext>
            </a:extLst>
          </p:cNvPr>
          <p:cNvCxnSpPr>
            <a:cxnSpLocks/>
          </p:cNvCxnSpPr>
          <p:nvPr/>
        </p:nvCxnSpPr>
        <p:spPr>
          <a:xfrm>
            <a:off x="4095324" y="5998198"/>
            <a:ext cx="5364973"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3" name="テキスト ボックス 72">
            <a:extLst>
              <a:ext uri="{FF2B5EF4-FFF2-40B4-BE49-F238E27FC236}">
                <a16:creationId xmlns:a16="http://schemas.microsoft.com/office/drawing/2014/main" id="{569E7594-7638-4F67-B78B-AF185F8714F1}"/>
              </a:ext>
            </a:extLst>
          </p:cNvPr>
          <p:cNvSpPr txBox="1"/>
          <p:nvPr/>
        </p:nvSpPr>
        <p:spPr>
          <a:xfrm>
            <a:off x="11582739" y="2042884"/>
            <a:ext cx="396262" cy="261610"/>
          </a:xfrm>
          <a:prstGeom prst="rect">
            <a:avLst/>
          </a:prstGeom>
          <a:noFill/>
        </p:spPr>
        <p:txBody>
          <a:bodyPr wrap="none" rtlCol="0">
            <a:spAutoFit/>
          </a:bodyPr>
          <a:lstStyle/>
          <a:p>
            <a:r>
              <a:rPr kumimoji="1" lang="en-US" altLang="ja-JP" sz="1100" dirty="0"/>
              <a:t>3/E</a:t>
            </a:r>
          </a:p>
        </p:txBody>
      </p:sp>
      <p:sp>
        <p:nvSpPr>
          <p:cNvPr id="75" name="星: 5 pt 74">
            <a:extLst>
              <a:ext uri="{FF2B5EF4-FFF2-40B4-BE49-F238E27FC236}">
                <a16:creationId xmlns:a16="http://schemas.microsoft.com/office/drawing/2014/main" id="{EFB27794-FDEB-48F7-9B2C-EEE319501A13}"/>
              </a:ext>
            </a:extLst>
          </p:cNvPr>
          <p:cNvSpPr>
            <a:spLocks noChangeAspect="1"/>
          </p:cNvSpPr>
          <p:nvPr/>
        </p:nvSpPr>
        <p:spPr>
          <a:xfrm>
            <a:off x="11467441" y="2077458"/>
            <a:ext cx="180000" cy="180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C937FD45-29DF-4F33-BE71-F27EA7F7B024}"/>
              </a:ext>
            </a:extLst>
          </p:cNvPr>
          <p:cNvSpPr txBox="1"/>
          <p:nvPr/>
        </p:nvSpPr>
        <p:spPr>
          <a:xfrm>
            <a:off x="9727328" y="2036253"/>
            <a:ext cx="1843774" cy="276999"/>
          </a:xfrm>
          <a:prstGeom prst="rect">
            <a:avLst/>
          </a:prstGeom>
          <a:noFill/>
        </p:spPr>
        <p:txBody>
          <a:bodyPr wrap="square" rtlCol="0">
            <a:spAutoFit/>
          </a:bodyPr>
          <a:lstStyle/>
          <a:p>
            <a:pPr algn="ctr"/>
            <a:r>
              <a:rPr kumimoji="1" lang="ja-JP" altLang="en-US" sz="1200" b="1" dirty="0"/>
              <a:t>調査活動　社内レビュー</a:t>
            </a:r>
          </a:p>
        </p:txBody>
      </p:sp>
      <p:cxnSp>
        <p:nvCxnSpPr>
          <p:cNvPr id="77" name="直線矢印コネクタ 76">
            <a:extLst>
              <a:ext uri="{FF2B5EF4-FFF2-40B4-BE49-F238E27FC236}">
                <a16:creationId xmlns:a16="http://schemas.microsoft.com/office/drawing/2014/main" id="{7D7155E7-7D13-46FE-AAA0-7FFB31C2588D}"/>
              </a:ext>
            </a:extLst>
          </p:cNvPr>
          <p:cNvCxnSpPr>
            <a:cxnSpLocks/>
          </p:cNvCxnSpPr>
          <p:nvPr/>
        </p:nvCxnSpPr>
        <p:spPr>
          <a:xfrm flipV="1">
            <a:off x="10342715" y="3123754"/>
            <a:ext cx="1228387" cy="928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8" name="テキスト ボックス 77">
            <a:extLst>
              <a:ext uri="{FF2B5EF4-FFF2-40B4-BE49-F238E27FC236}">
                <a16:creationId xmlns:a16="http://schemas.microsoft.com/office/drawing/2014/main" id="{A9F33B73-0062-40FD-A8EC-503492F0248B}"/>
              </a:ext>
            </a:extLst>
          </p:cNvPr>
          <p:cNvSpPr txBox="1"/>
          <p:nvPr/>
        </p:nvSpPr>
        <p:spPr>
          <a:xfrm>
            <a:off x="9853098" y="2823732"/>
            <a:ext cx="2125903" cy="261610"/>
          </a:xfrm>
          <a:prstGeom prst="rect">
            <a:avLst/>
          </a:prstGeom>
          <a:noFill/>
        </p:spPr>
        <p:txBody>
          <a:bodyPr wrap="none" rtlCol="0">
            <a:spAutoFit/>
          </a:bodyPr>
          <a:lstStyle/>
          <a:p>
            <a:r>
              <a:rPr kumimoji="1" lang="ja-JP" altLang="en-US" sz="1100" b="1" dirty="0"/>
              <a:t>調査活動　社内レビュー資料作成</a:t>
            </a:r>
          </a:p>
        </p:txBody>
      </p:sp>
      <p:sp>
        <p:nvSpPr>
          <p:cNvPr id="81" name="テキスト ボックス 80">
            <a:extLst>
              <a:ext uri="{FF2B5EF4-FFF2-40B4-BE49-F238E27FC236}">
                <a16:creationId xmlns:a16="http://schemas.microsoft.com/office/drawing/2014/main" id="{64D5DB98-1D41-46F0-A83D-A40FF910A428}"/>
              </a:ext>
            </a:extLst>
          </p:cNvPr>
          <p:cNvSpPr txBox="1"/>
          <p:nvPr/>
        </p:nvSpPr>
        <p:spPr>
          <a:xfrm>
            <a:off x="4858838" y="4693863"/>
            <a:ext cx="3449588" cy="261610"/>
          </a:xfrm>
          <a:prstGeom prst="rect">
            <a:avLst/>
          </a:prstGeom>
          <a:noFill/>
        </p:spPr>
        <p:txBody>
          <a:bodyPr wrap="square" rtlCol="0">
            <a:spAutoFit/>
          </a:bodyPr>
          <a:lstStyle/>
          <a:p>
            <a:r>
              <a:rPr kumimoji="1" lang="ja-JP" altLang="en-US" sz="1100" b="1" dirty="0"/>
              <a:t>新規テーマ企画のための調査活動</a:t>
            </a:r>
          </a:p>
        </p:txBody>
      </p:sp>
      <p:sp>
        <p:nvSpPr>
          <p:cNvPr id="82" name="テキスト ボックス 81">
            <a:extLst>
              <a:ext uri="{FF2B5EF4-FFF2-40B4-BE49-F238E27FC236}">
                <a16:creationId xmlns:a16="http://schemas.microsoft.com/office/drawing/2014/main" id="{9850F5C7-60CC-4998-ADEC-9855C05ACB8C}"/>
              </a:ext>
            </a:extLst>
          </p:cNvPr>
          <p:cNvSpPr txBox="1"/>
          <p:nvPr/>
        </p:nvSpPr>
        <p:spPr>
          <a:xfrm>
            <a:off x="4850958" y="5711392"/>
            <a:ext cx="3583594" cy="261610"/>
          </a:xfrm>
          <a:prstGeom prst="rect">
            <a:avLst/>
          </a:prstGeom>
          <a:noFill/>
        </p:spPr>
        <p:txBody>
          <a:bodyPr wrap="square" rtlCol="0">
            <a:spAutoFit/>
          </a:bodyPr>
          <a:lstStyle/>
          <a:p>
            <a:r>
              <a:rPr kumimoji="1" lang="ja-JP" altLang="en-US" sz="1100" b="1" dirty="0"/>
              <a:t>新規テーマ企画のための調査活動</a:t>
            </a:r>
          </a:p>
        </p:txBody>
      </p:sp>
      <p:sp>
        <p:nvSpPr>
          <p:cNvPr id="74" name="テキスト ボックス 73">
            <a:extLst>
              <a:ext uri="{FF2B5EF4-FFF2-40B4-BE49-F238E27FC236}">
                <a16:creationId xmlns:a16="http://schemas.microsoft.com/office/drawing/2014/main" id="{1B59156C-1D52-4AFB-9669-CD456774F96F}"/>
              </a:ext>
            </a:extLst>
          </p:cNvPr>
          <p:cNvSpPr txBox="1"/>
          <p:nvPr/>
        </p:nvSpPr>
        <p:spPr>
          <a:xfrm>
            <a:off x="1866636" y="1639277"/>
            <a:ext cx="1736373" cy="276999"/>
          </a:xfrm>
          <a:prstGeom prst="rect">
            <a:avLst/>
          </a:prstGeom>
          <a:noFill/>
        </p:spPr>
        <p:txBody>
          <a:bodyPr wrap="square" rtlCol="0">
            <a:spAutoFit/>
          </a:bodyPr>
          <a:lstStyle/>
          <a:p>
            <a:pPr algn="ctr"/>
            <a:r>
              <a:rPr kumimoji="1" lang="en-US" altLang="ja-JP" sz="1200" b="1" dirty="0"/>
              <a:t>LR2</a:t>
            </a:r>
            <a:endParaRPr kumimoji="1" lang="ja-JP" altLang="en-US" sz="1200" b="1" dirty="0"/>
          </a:p>
        </p:txBody>
      </p:sp>
      <p:sp>
        <p:nvSpPr>
          <p:cNvPr id="39" name="テキスト ボックス 38">
            <a:extLst>
              <a:ext uri="{FF2B5EF4-FFF2-40B4-BE49-F238E27FC236}">
                <a16:creationId xmlns:a16="http://schemas.microsoft.com/office/drawing/2014/main" id="{3EF70BD1-3EA4-4999-B850-68B487BFAE75}"/>
              </a:ext>
            </a:extLst>
          </p:cNvPr>
          <p:cNvSpPr txBox="1"/>
          <p:nvPr/>
        </p:nvSpPr>
        <p:spPr>
          <a:xfrm>
            <a:off x="2901473" y="2343261"/>
            <a:ext cx="1172116" cy="261610"/>
          </a:xfrm>
          <a:prstGeom prst="rect">
            <a:avLst/>
          </a:prstGeom>
          <a:noFill/>
        </p:spPr>
        <p:txBody>
          <a:bodyPr wrap="none" rtlCol="0">
            <a:spAutoFit/>
          </a:bodyPr>
          <a:lstStyle/>
          <a:p>
            <a:r>
              <a:rPr kumimoji="1" lang="ja-JP" altLang="en-US" sz="1100" b="1" dirty="0"/>
              <a:t>研究報告書作成</a:t>
            </a:r>
          </a:p>
        </p:txBody>
      </p:sp>
    </p:spTree>
    <p:extLst>
      <p:ext uri="{BB962C8B-B14F-4D97-AF65-F5344CB8AC3E}">
        <p14:creationId xmlns:p14="http://schemas.microsoft.com/office/powerpoint/2010/main" val="407337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A4202-B0C1-43DD-B1BA-EF742764E083}"/>
              </a:ext>
            </a:extLst>
          </p:cNvPr>
          <p:cNvSpPr>
            <a:spLocks noGrp="1"/>
          </p:cNvSpPr>
          <p:nvPr>
            <p:ph type="title"/>
          </p:nvPr>
        </p:nvSpPr>
        <p:spPr/>
        <p:txBody>
          <a:bodyPr>
            <a:normAutofit fontScale="90000"/>
          </a:bodyPr>
          <a:lstStyle/>
          <a:p>
            <a:r>
              <a:rPr kumimoji="1" lang="ja-JP" altLang="en-US" sz="1400" dirty="0"/>
              <a:t>今後について</a:t>
            </a:r>
            <a:br>
              <a:rPr kumimoji="1" lang="en-US" altLang="ja-JP" sz="1400" dirty="0"/>
            </a:br>
            <a:r>
              <a:rPr kumimoji="1" lang="en-US" altLang="ja-JP" sz="2700" dirty="0"/>
              <a:t>FY22</a:t>
            </a:r>
            <a:r>
              <a:rPr kumimoji="1" lang="ja-JP" altLang="en-US" sz="2700" dirty="0"/>
              <a:t>下期でのお願い</a:t>
            </a:r>
            <a:endParaRPr kumimoji="1" lang="ja-JP" altLang="en-US" sz="1400" dirty="0"/>
          </a:p>
        </p:txBody>
      </p:sp>
      <p:sp>
        <p:nvSpPr>
          <p:cNvPr id="3" name="スライド番号プレースホルダー 2">
            <a:extLst>
              <a:ext uri="{FF2B5EF4-FFF2-40B4-BE49-F238E27FC236}">
                <a16:creationId xmlns:a16="http://schemas.microsoft.com/office/drawing/2014/main" id="{69F13F95-7DC0-451A-BD2B-C1423A5D478A}"/>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 name="テキスト プレースホルダー 3">
            <a:extLst>
              <a:ext uri="{FF2B5EF4-FFF2-40B4-BE49-F238E27FC236}">
                <a16:creationId xmlns:a16="http://schemas.microsoft.com/office/drawing/2014/main" id="{FFECA1B5-52CC-476D-A771-A9FD990C173A}"/>
              </a:ext>
            </a:extLst>
          </p:cNvPr>
          <p:cNvSpPr>
            <a:spLocks noGrp="1"/>
          </p:cNvSpPr>
          <p:nvPr>
            <p:ph type="body" sz="quarter" idx="11"/>
          </p:nvPr>
        </p:nvSpPr>
        <p:spPr>
          <a:xfrm>
            <a:off x="517055" y="1071367"/>
            <a:ext cx="11341887" cy="4580741"/>
          </a:xfrm>
        </p:spPr>
        <p:txBody>
          <a:bodyPr/>
          <a:lstStyle/>
          <a:p>
            <a:r>
              <a:rPr lang="ja-JP" altLang="en-US" sz="2400" dirty="0"/>
              <a:t>以下の２点について</a:t>
            </a:r>
            <a:r>
              <a:rPr lang="ja-JP" altLang="en-US" sz="2400"/>
              <a:t>、引き続きご指導いただけいますと幸いです。よろしく</a:t>
            </a:r>
            <a:r>
              <a:rPr lang="ja-JP" altLang="en-US" sz="2400" dirty="0"/>
              <a:t>お願いいたします。</a:t>
            </a:r>
            <a:endParaRPr lang="en-US" altLang="ja-JP" sz="2400" dirty="0"/>
          </a:p>
          <a:p>
            <a:pPr marL="457200" indent="-457200">
              <a:buFont typeface="Wingdings" panose="05000000000000000000" pitchFamily="2" charset="2"/>
              <a:buChar char="n"/>
            </a:pPr>
            <a:endParaRPr lang="en-US" altLang="ja-JP" sz="2400" dirty="0"/>
          </a:p>
          <a:p>
            <a:pPr marL="457200" indent="-457200">
              <a:buFont typeface="Wingdings" panose="05000000000000000000" pitchFamily="2" charset="2"/>
              <a:buChar char="n"/>
            </a:pPr>
            <a:r>
              <a:rPr lang="ja-JP" altLang="en-US" sz="2400" dirty="0"/>
              <a:t>テーマ見直しに向けた活動に関して引き続きコメント・サポートを頂きたい</a:t>
            </a:r>
            <a:endParaRPr lang="en-US" altLang="ja-JP" sz="2400" dirty="0"/>
          </a:p>
          <a:p>
            <a:pPr marL="798513" lvl="1" indent="-457200">
              <a:buFont typeface="Wingdings" panose="05000000000000000000" pitchFamily="2" charset="2"/>
              <a:buChar char="n"/>
            </a:pPr>
            <a:r>
              <a:rPr kumimoji="1" lang="ja-JP" altLang="en-US" sz="1800" dirty="0"/>
              <a:t>調査活動②セルロース分解酵素の合成・評価の実施可能性確認</a:t>
            </a:r>
            <a:endParaRPr kumimoji="1" lang="en-US" altLang="ja-JP" sz="1400" dirty="0"/>
          </a:p>
          <a:p>
            <a:pPr marL="1371600" lvl="2" indent="-457200">
              <a:buFont typeface="Wingdings" panose="05000000000000000000" pitchFamily="2" charset="2"/>
              <a:buChar char="n"/>
            </a:pPr>
            <a:r>
              <a:rPr lang="ja-JP" altLang="en-US" sz="1400" dirty="0"/>
              <a:t>五十嵐先生・砂川先生には多大なご協力をいただき大変感謝しております。引き続きよろしくお願いいたします。</a:t>
            </a:r>
            <a:endParaRPr lang="en-US" altLang="ja-JP" sz="1400" dirty="0"/>
          </a:p>
          <a:p>
            <a:pPr marL="798513" lvl="1" indent="-457200">
              <a:buFont typeface="Wingdings" panose="05000000000000000000" pitchFamily="2" charset="2"/>
              <a:buChar char="n"/>
            </a:pPr>
            <a:r>
              <a:rPr kumimoji="1" lang="ja-JP" altLang="en-US" sz="1800" dirty="0"/>
              <a:t>調査活動①、③設計技術調査、人工設計の酵素・機能性タンパク質に関する事業可能性の検討</a:t>
            </a:r>
            <a:endParaRPr kumimoji="1" lang="en-US" altLang="ja-JP" sz="1800" dirty="0"/>
          </a:p>
          <a:p>
            <a:pPr marL="1371600" lvl="2" indent="-457200">
              <a:buFont typeface="Wingdings" panose="05000000000000000000" pitchFamily="2" charset="2"/>
              <a:buChar char="n"/>
            </a:pPr>
            <a:r>
              <a:rPr lang="ja-JP" altLang="en-US" sz="1400" dirty="0"/>
              <a:t>弊社にて活動予定ですが、調査内容等に対してコメントや議論をお願いする可能性があります。その際にはよろしくお願いいたします。</a:t>
            </a:r>
            <a:endParaRPr lang="en-US" altLang="ja-JP" sz="1400" dirty="0"/>
          </a:p>
          <a:p>
            <a:pPr marL="798513" lvl="1" indent="-457200">
              <a:buFont typeface="Wingdings" panose="05000000000000000000" pitchFamily="2" charset="2"/>
              <a:buChar char="n"/>
            </a:pPr>
            <a:endParaRPr kumimoji="1" lang="en-US" altLang="ja-JP" sz="1200" dirty="0"/>
          </a:p>
          <a:p>
            <a:pPr marL="457200" indent="-457200">
              <a:buFont typeface="Wingdings" panose="05000000000000000000" pitchFamily="2" charset="2"/>
              <a:buChar char="n"/>
            </a:pPr>
            <a:endParaRPr lang="en-US" altLang="ja-JP" sz="2400" dirty="0"/>
          </a:p>
          <a:p>
            <a:pPr marL="457200" indent="-457200">
              <a:buFont typeface="Wingdings" panose="05000000000000000000" pitchFamily="2" charset="2"/>
              <a:buChar char="n"/>
            </a:pPr>
            <a:r>
              <a:rPr kumimoji="1" lang="ja-JP" altLang="en-US" sz="2400" dirty="0"/>
              <a:t>共同研究報告書のレビューを頂きたい</a:t>
            </a:r>
            <a:endParaRPr kumimoji="1" lang="en-US" altLang="ja-JP" sz="1800" dirty="0"/>
          </a:p>
          <a:p>
            <a:pPr marL="798513" lvl="1" indent="-457200">
              <a:buFont typeface="Wingdings" panose="05000000000000000000" pitchFamily="2" charset="2"/>
              <a:buChar char="n"/>
            </a:pPr>
            <a:r>
              <a:rPr kumimoji="1" lang="ja-JP" altLang="en-US" sz="1800" dirty="0"/>
              <a:t>これまでの活動内容を報告書としてまとめました。ご確認をお願いいたします。（</a:t>
            </a:r>
            <a:r>
              <a:rPr kumimoji="1" lang="en-US" altLang="ja-JP" sz="1800" dirty="0"/>
              <a:t>11/24</a:t>
            </a:r>
            <a:r>
              <a:rPr kumimoji="1" lang="ja-JP" altLang="en-US" sz="1800" dirty="0"/>
              <a:t>送付分）</a:t>
            </a:r>
            <a:endParaRPr kumimoji="1" lang="en-US" altLang="ja-JP" sz="1800" dirty="0"/>
          </a:p>
          <a:p>
            <a:pPr marL="798513" lvl="1" indent="-457200">
              <a:buFont typeface="Wingdings" panose="05000000000000000000" pitchFamily="2" charset="2"/>
              <a:buChar char="n"/>
            </a:pPr>
            <a:r>
              <a:rPr lang="en-US" altLang="ja-JP" sz="1800" dirty="0"/>
              <a:t>2023</a:t>
            </a:r>
            <a:r>
              <a:rPr lang="ja-JP" altLang="en-US" sz="1800" dirty="0"/>
              <a:t>年</a:t>
            </a:r>
            <a:r>
              <a:rPr lang="en-US" altLang="ja-JP" sz="1800" dirty="0"/>
              <a:t>3</a:t>
            </a:r>
            <a:r>
              <a:rPr lang="ja-JP" altLang="en-US" sz="1800" dirty="0"/>
              <a:t>月に、調査活動②の内容を追記した上で、報告書の最終版を提出予定です。</a:t>
            </a:r>
            <a:endParaRPr kumimoji="1" lang="en-US" altLang="ja-JP" sz="1800" dirty="0"/>
          </a:p>
          <a:p>
            <a:pPr marL="798513" lvl="1" indent="-457200">
              <a:buFont typeface="Wingdings" panose="05000000000000000000" pitchFamily="2" charset="2"/>
              <a:buChar char="n"/>
            </a:pPr>
            <a:r>
              <a:rPr kumimoji="1" lang="en-US" altLang="ja-JP" sz="1800" dirty="0"/>
              <a:t>2023</a:t>
            </a:r>
            <a:r>
              <a:rPr kumimoji="1" lang="ja-JP" altLang="en-US" sz="1800" dirty="0"/>
              <a:t>年</a:t>
            </a:r>
            <a:r>
              <a:rPr kumimoji="1" lang="en-US" altLang="ja-JP" sz="1800" dirty="0"/>
              <a:t>3</a:t>
            </a:r>
            <a:r>
              <a:rPr kumimoji="1" lang="ja-JP" altLang="en-US" sz="1800" dirty="0"/>
              <a:t>月頃に、</a:t>
            </a:r>
            <a:r>
              <a:rPr kumimoji="1" lang="en-US" altLang="ja-JP" sz="1800" dirty="0"/>
              <a:t>FY22</a:t>
            </a:r>
            <a:r>
              <a:rPr kumimoji="1" lang="ja-JP" altLang="en-US" sz="1800" dirty="0"/>
              <a:t>下期の活動のレビューのため、再度打合せをお願いいたします。</a:t>
            </a:r>
          </a:p>
        </p:txBody>
      </p:sp>
    </p:spTree>
    <p:extLst>
      <p:ext uri="{BB962C8B-B14F-4D97-AF65-F5344CB8AC3E}">
        <p14:creationId xmlns:p14="http://schemas.microsoft.com/office/powerpoint/2010/main" val="388494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75CAFE9-2B36-47E7-81A3-4570CADC9E83}"/>
              </a:ext>
            </a:extLst>
          </p:cNvPr>
          <p:cNvSpPr>
            <a:spLocks noGrp="1"/>
          </p:cNvSpPr>
          <p:nvPr>
            <p:ph type="title"/>
          </p:nvPr>
        </p:nvSpPr>
        <p:spPr/>
        <p:txBody>
          <a:bodyPr/>
          <a:lstStyle/>
          <a:p>
            <a:r>
              <a:rPr lang="ja-JP" altLang="en-US" dirty="0"/>
              <a:t>本打合せの目的</a:t>
            </a:r>
          </a:p>
        </p:txBody>
      </p:sp>
      <p:sp>
        <p:nvSpPr>
          <p:cNvPr id="3" name="スライド番号プレースホルダー 2">
            <a:extLst>
              <a:ext uri="{FF2B5EF4-FFF2-40B4-BE49-F238E27FC236}">
                <a16:creationId xmlns:a16="http://schemas.microsoft.com/office/drawing/2014/main" id="{B7F5B6F1-17A5-4324-A2D5-D28503046F3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 name="テキスト プレースホルダー 4">
            <a:extLst>
              <a:ext uri="{FF2B5EF4-FFF2-40B4-BE49-F238E27FC236}">
                <a16:creationId xmlns:a16="http://schemas.microsoft.com/office/drawing/2014/main" id="{55D1BB4F-43A1-48F2-A750-1017E4B0D84A}"/>
              </a:ext>
            </a:extLst>
          </p:cNvPr>
          <p:cNvSpPr>
            <a:spLocks noGrp="1"/>
          </p:cNvSpPr>
          <p:nvPr>
            <p:ph type="body" sz="quarter" idx="11"/>
          </p:nvPr>
        </p:nvSpPr>
        <p:spPr>
          <a:xfrm>
            <a:off x="466415" y="952495"/>
            <a:ext cx="11341887" cy="2518125"/>
          </a:xfrm>
        </p:spPr>
        <p:txBody>
          <a:bodyPr/>
          <a:lstStyle/>
          <a:p>
            <a:pPr marL="457200" indent="-457200">
              <a:buFont typeface="Wingdings" panose="05000000000000000000" pitchFamily="2" charset="2"/>
              <a:buChar char="n"/>
            </a:pPr>
            <a:r>
              <a:rPr lang="ja-JP" altLang="en-US" sz="2400" dirty="0"/>
              <a:t>共同研究活動（</a:t>
            </a:r>
            <a:r>
              <a:rPr lang="en-US" altLang="ja-JP" sz="2400" dirty="0"/>
              <a:t>2020</a:t>
            </a:r>
            <a:r>
              <a:rPr lang="ja-JP" altLang="en-US" sz="2400" dirty="0"/>
              <a:t>年度から</a:t>
            </a:r>
            <a:r>
              <a:rPr lang="en-US" altLang="ja-JP" sz="2400" dirty="0"/>
              <a:t>2022</a:t>
            </a:r>
            <a:r>
              <a:rPr lang="ja-JP" altLang="en-US" sz="2400" dirty="0"/>
              <a:t>年度）の契約満了のタイミングで、成果・課題についてレビューいただくこと</a:t>
            </a:r>
            <a:endParaRPr lang="en-US" altLang="ja-JP" sz="2400" dirty="0"/>
          </a:p>
          <a:p>
            <a:pPr marL="798513" lvl="1" indent="-457200">
              <a:buFont typeface="Wingdings" panose="05000000000000000000" pitchFamily="2" charset="2"/>
              <a:buChar char="Ø"/>
            </a:pPr>
            <a:r>
              <a:rPr lang="ja-JP" altLang="en-US" sz="2000" dirty="0"/>
              <a:t>ただし、</a:t>
            </a:r>
            <a:r>
              <a:rPr lang="en-US" altLang="ja-JP" sz="2000" dirty="0"/>
              <a:t>2022</a:t>
            </a:r>
            <a:r>
              <a:rPr lang="ja-JP" altLang="en-US" sz="2000" dirty="0"/>
              <a:t>年下半期に実施した内容をメインとする</a:t>
            </a:r>
            <a:endParaRPr lang="en-US" altLang="ja-JP" sz="2400" dirty="0"/>
          </a:p>
          <a:p>
            <a:pPr marL="457200" indent="-457200">
              <a:buFont typeface="Wingdings" panose="05000000000000000000" pitchFamily="2" charset="2"/>
              <a:buChar char="n"/>
            </a:pPr>
            <a:r>
              <a:rPr lang="ja-JP" altLang="en-US" sz="2400" dirty="0"/>
              <a:t>今後についてご相談すること</a:t>
            </a:r>
            <a:endParaRPr lang="en-US" altLang="ja-JP" sz="2400" dirty="0"/>
          </a:p>
          <a:p>
            <a:pPr marL="798513" lvl="1" indent="-457200">
              <a:buFont typeface="Wingdings" panose="05000000000000000000" pitchFamily="2" charset="2"/>
              <a:buChar char="Ø"/>
            </a:pPr>
            <a:r>
              <a:rPr lang="en-US" altLang="ja-JP" sz="2000" dirty="0"/>
              <a:t>2023</a:t>
            </a:r>
            <a:r>
              <a:rPr lang="ja-JP" altLang="en-US" sz="2000" dirty="0"/>
              <a:t>年度以降の継続については、弊社がすぐ判断できない状況にあるため、一度ここで終了とさせていただく</a:t>
            </a:r>
            <a:endParaRPr lang="en-US" altLang="ja-JP" sz="2000" dirty="0"/>
          </a:p>
          <a:p>
            <a:pPr marL="798513" lvl="1" indent="-457200">
              <a:buFont typeface="Wingdings" panose="05000000000000000000" pitchFamily="2" charset="2"/>
              <a:buChar char="Ø"/>
            </a:pPr>
            <a:r>
              <a:rPr lang="ja-JP" altLang="en-US" sz="2000" dirty="0"/>
              <a:t>弊社内での活動状況に応じて、五十嵐先生に再度ご相談する（</a:t>
            </a:r>
            <a:r>
              <a:rPr lang="en-US" altLang="ja-JP" sz="2000" dirty="0"/>
              <a:t>2023</a:t>
            </a:r>
            <a:r>
              <a:rPr lang="ja-JP" altLang="en-US" sz="2000" dirty="0"/>
              <a:t>年</a:t>
            </a:r>
            <a:r>
              <a:rPr lang="en-US" altLang="ja-JP" sz="2000" dirty="0"/>
              <a:t>5</a:t>
            </a:r>
            <a:r>
              <a:rPr lang="ja-JP" altLang="en-US" sz="2000" dirty="0"/>
              <a:t>月以降）</a:t>
            </a:r>
            <a:endParaRPr lang="en-US" altLang="ja-JP" sz="2000" dirty="0"/>
          </a:p>
        </p:txBody>
      </p:sp>
      <p:sp>
        <p:nvSpPr>
          <p:cNvPr id="6" name="テキスト プレースホルダー 3">
            <a:extLst>
              <a:ext uri="{FF2B5EF4-FFF2-40B4-BE49-F238E27FC236}">
                <a16:creationId xmlns:a16="http://schemas.microsoft.com/office/drawing/2014/main" id="{40F456A3-4A11-4A48-9BD8-CD78470EE338}"/>
              </a:ext>
            </a:extLst>
          </p:cNvPr>
          <p:cNvSpPr txBox="1">
            <a:spLocks/>
          </p:cNvSpPr>
          <p:nvPr/>
        </p:nvSpPr>
        <p:spPr>
          <a:xfrm>
            <a:off x="1917360" y="3655195"/>
            <a:ext cx="8599513" cy="2525307"/>
          </a:xfrm>
          <a:prstGeom prst="rect">
            <a:avLst/>
          </a:prstGeom>
          <a:ln>
            <a:solidFill>
              <a:schemeClr val="bg1">
                <a:lumMod val="65000"/>
              </a:schemeClr>
            </a:solidFill>
          </a:ln>
        </p:spPr>
        <p:txBody>
          <a:bodyPr vert="horz" wrap="square" lIns="91440" tIns="45720" rIns="91440" bIns="45720" rtlCol="0">
            <a:spAutoFit/>
          </a:bodyPr>
          <a:lstStyle>
            <a:lvl1pPr marL="0" indent="0" algn="l" defTabSz="914400" rtl="0" eaLnBrk="1" latinLnBrk="0" hangingPunct="1">
              <a:lnSpc>
                <a:spcPct val="90000"/>
              </a:lnSpc>
              <a:spcBef>
                <a:spcPts val="1000"/>
              </a:spcBef>
              <a:buClr>
                <a:schemeClr val="bg2"/>
              </a:buClr>
              <a:buFontTx/>
              <a:buNone/>
              <a:defRPr kumimoji="1" sz="2800" b="1" kern="1200">
                <a:solidFill>
                  <a:schemeClr val="accent1"/>
                </a:solidFill>
                <a:latin typeface="+mn-lt"/>
                <a:ea typeface="+mn-ea"/>
                <a:cs typeface="+mn-cs"/>
              </a:defRPr>
            </a:lvl1pPr>
            <a:lvl2pPr marL="341313" indent="0" algn="l" defTabSz="914400" rtl="0" eaLnBrk="1" latinLnBrk="0" hangingPunct="1">
              <a:lnSpc>
                <a:spcPct val="90000"/>
              </a:lnSpc>
              <a:spcBef>
                <a:spcPts val="500"/>
              </a:spcBef>
              <a:buFontTx/>
              <a:buNone/>
              <a:defRPr kumimoji="1"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Wingdings" panose="05000000000000000000" pitchFamily="2" charset="2"/>
              <a:buChar char="n"/>
            </a:pPr>
            <a:r>
              <a:rPr lang="ja-JP" altLang="en-US" sz="1800" dirty="0"/>
              <a:t>社内の研究テーマの状況</a:t>
            </a:r>
            <a:endParaRPr lang="en-US" altLang="ja-JP" sz="1800" dirty="0"/>
          </a:p>
          <a:p>
            <a:pPr marL="798513" lvl="1" indent="-457200">
              <a:buFont typeface="Wingdings" panose="05000000000000000000" pitchFamily="2" charset="2"/>
              <a:buChar char="n"/>
            </a:pPr>
            <a:r>
              <a:rPr lang="ja-JP" altLang="en-US" sz="1400" dirty="0"/>
              <a:t>共同研究を通じて当初想定した内容を概ね実施できたため、社内審査会にて成果・課題を報告</a:t>
            </a:r>
            <a:endParaRPr lang="en-US" altLang="ja-JP" sz="1400" dirty="0"/>
          </a:p>
          <a:p>
            <a:pPr marL="798513" lvl="1" indent="-457200">
              <a:buFont typeface="Wingdings" panose="05000000000000000000" pitchFamily="2" charset="2"/>
              <a:buChar char="n"/>
            </a:pPr>
            <a:r>
              <a:rPr lang="ja-JP" altLang="en-US" sz="1400" dirty="0"/>
              <a:t>これまでの活動実績を踏まえて、今後の活動方針の検討や研究テーマの見直し中</a:t>
            </a:r>
            <a:endParaRPr lang="en-US" altLang="ja-JP" sz="1400" dirty="0"/>
          </a:p>
          <a:p>
            <a:pPr marL="798513" lvl="1" indent="-457200">
              <a:buFont typeface="Wingdings" panose="05000000000000000000" pitchFamily="2" charset="2"/>
              <a:buChar char="n"/>
            </a:pPr>
            <a:r>
              <a:rPr lang="en-US" altLang="ja-JP" sz="1400" dirty="0"/>
              <a:t>2023</a:t>
            </a:r>
            <a:r>
              <a:rPr lang="ja-JP" altLang="en-US" sz="1400" dirty="0"/>
              <a:t>年度以降に新たなテーマを起動できるか検討を進める</a:t>
            </a:r>
            <a:endParaRPr lang="en-US" altLang="ja-JP" sz="1400" dirty="0"/>
          </a:p>
          <a:p>
            <a:pPr lvl="1"/>
            <a:r>
              <a:rPr lang="en-US" altLang="ja-JP" sz="1400" dirty="0"/>
              <a:t>	</a:t>
            </a:r>
            <a:endParaRPr lang="en-US" altLang="ja-JP" sz="1100" dirty="0"/>
          </a:p>
          <a:p>
            <a:pPr marL="457200" indent="-457200">
              <a:buFont typeface="Wingdings" panose="05000000000000000000" pitchFamily="2" charset="2"/>
              <a:buChar char="n"/>
            </a:pPr>
            <a:r>
              <a:rPr lang="ja-JP" altLang="en-US" sz="1800" dirty="0"/>
              <a:t>共同研究契約</a:t>
            </a:r>
            <a:endParaRPr lang="en-US" altLang="ja-JP" sz="1800" dirty="0"/>
          </a:p>
          <a:p>
            <a:pPr marL="798513" lvl="1" indent="-457200">
              <a:buFont typeface="Wingdings" panose="05000000000000000000" pitchFamily="2" charset="2"/>
              <a:buChar char="n"/>
            </a:pPr>
            <a:r>
              <a:rPr lang="en-US" altLang="ja-JP" sz="1400" dirty="0"/>
              <a:t>2023</a:t>
            </a:r>
            <a:r>
              <a:rPr lang="ja-JP" altLang="en-US" sz="1400" dirty="0"/>
              <a:t>年</a:t>
            </a:r>
            <a:r>
              <a:rPr lang="en-US" altLang="ja-JP" sz="1400" dirty="0"/>
              <a:t>3</a:t>
            </a:r>
            <a:r>
              <a:rPr lang="ja-JP" altLang="en-US" sz="1400" dirty="0"/>
              <a:t>月で契約満了</a:t>
            </a:r>
            <a:endParaRPr lang="en-US" altLang="ja-JP" sz="1400" dirty="0"/>
          </a:p>
          <a:p>
            <a:pPr marL="798513" lvl="1" indent="-457200">
              <a:buFont typeface="Wingdings" panose="05000000000000000000" pitchFamily="2" charset="2"/>
              <a:buChar char="n"/>
            </a:pPr>
            <a:r>
              <a:rPr lang="en-US" altLang="ja-JP" sz="1400" dirty="0"/>
              <a:t>2022</a:t>
            </a:r>
            <a:r>
              <a:rPr lang="ja-JP" altLang="en-US" sz="1400" dirty="0"/>
              <a:t>年度下期（</a:t>
            </a:r>
            <a:r>
              <a:rPr lang="en-US" altLang="ja-JP" sz="1400" dirty="0"/>
              <a:t>- 2023/03</a:t>
            </a:r>
            <a:r>
              <a:rPr lang="ja-JP" altLang="en-US" sz="1400" dirty="0"/>
              <a:t>）はテーマ見直しのための活動を進めた。</a:t>
            </a:r>
            <a:endParaRPr lang="en-US" altLang="ja-JP" sz="1000" dirty="0"/>
          </a:p>
          <a:p>
            <a:pPr marL="798513" lvl="1" indent="-457200">
              <a:buFont typeface="Wingdings" panose="05000000000000000000" pitchFamily="2" charset="2"/>
              <a:buChar char="n"/>
            </a:pPr>
            <a:r>
              <a:rPr lang="en-US" altLang="ja-JP" sz="1400" dirty="0"/>
              <a:t>2023</a:t>
            </a:r>
            <a:r>
              <a:rPr lang="ja-JP" altLang="en-US" sz="1400" dirty="0"/>
              <a:t>年度以降については、弊社内で検討した後に活動内容に応じて改めてご相談させていただきたい。</a:t>
            </a:r>
            <a:endParaRPr lang="en-US" altLang="ja-JP" sz="1400" dirty="0"/>
          </a:p>
        </p:txBody>
      </p:sp>
    </p:spTree>
    <p:extLst>
      <p:ext uri="{BB962C8B-B14F-4D97-AF65-F5344CB8AC3E}">
        <p14:creationId xmlns:p14="http://schemas.microsoft.com/office/powerpoint/2010/main" val="366887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FCEA03-47F2-4D52-9EE0-FD6CBB7C6547}"/>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191711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nvGraphicFramePr>
        <p:xfrm>
          <a:off x="184219" y="1072842"/>
          <a:ext cx="11823561" cy="5050634"/>
        </p:xfrm>
        <a:graphic>
          <a:graphicData uri="http://schemas.openxmlformats.org/drawingml/2006/table">
            <a:tbl>
              <a:tblPr firstRow="1" bandRow="1"/>
              <a:tblGrid>
                <a:gridCol w="801743">
                  <a:extLst>
                    <a:ext uri="{9D8B030D-6E8A-4147-A177-3AD203B41FA5}">
                      <a16:colId xmlns:a16="http://schemas.microsoft.com/office/drawing/2014/main" val="4199550302"/>
                    </a:ext>
                  </a:extLst>
                </a:gridCol>
                <a:gridCol w="842838">
                  <a:extLst>
                    <a:ext uri="{9D8B030D-6E8A-4147-A177-3AD203B41FA5}">
                      <a16:colId xmlns:a16="http://schemas.microsoft.com/office/drawing/2014/main" val="153761606"/>
                    </a:ext>
                  </a:extLst>
                </a:gridCol>
                <a:gridCol w="2091193">
                  <a:extLst>
                    <a:ext uri="{9D8B030D-6E8A-4147-A177-3AD203B41FA5}">
                      <a16:colId xmlns:a16="http://schemas.microsoft.com/office/drawing/2014/main" val="3657235250"/>
                    </a:ext>
                  </a:extLst>
                </a:gridCol>
                <a:gridCol w="628153">
                  <a:extLst>
                    <a:ext uri="{9D8B030D-6E8A-4147-A177-3AD203B41FA5}">
                      <a16:colId xmlns:a16="http://schemas.microsoft.com/office/drawing/2014/main" val="1762705530"/>
                    </a:ext>
                  </a:extLst>
                </a:gridCol>
                <a:gridCol w="5899868">
                  <a:extLst>
                    <a:ext uri="{9D8B030D-6E8A-4147-A177-3AD203B41FA5}">
                      <a16:colId xmlns:a16="http://schemas.microsoft.com/office/drawing/2014/main" val="46414419"/>
                    </a:ext>
                  </a:extLst>
                </a:gridCol>
                <a:gridCol w="1559766">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900" dirty="0"/>
                        <a:t>A. </a:t>
                      </a:r>
                    </a:p>
                    <a:p>
                      <a:r>
                        <a:rPr kumimoji="1" lang="ja-JP" altLang="en-US" sz="9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900" dirty="0"/>
                        <a:t>A1. </a:t>
                      </a:r>
                      <a:r>
                        <a:rPr kumimoji="1" lang="ja-JP" altLang="en-US" sz="900" dirty="0"/>
                        <a:t>側鎖最適化</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900" b="0" dirty="0">
                          <a:solidFill>
                            <a:schemeClr val="tx1"/>
                          </a:solidFill>
                        </a:rPr>
                        <a:t>Rosetta</a:t>
                      </a:r>
                      <a:r>
                        <a:rPr kumimoji="1" lang="ja-JP" altLang="en-US" sz="900" b="0" dirty="0">
                          <a:solidFill>
                            <a:schemeClr val="tx1"/>
                          </a:solidFill>
                        </a:rPr>
                        <a:t>エネルギー関数に基づく側鎖改変のキャッチアップ</a:t>
                      </a:r>
                      <a:endParaRPr kumimoji="1" lang="en-US" altLang="ja-JP" sz="9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独自のエネルギー関数と探索アルゴリズムをもつタンパク質モデリングソフトウェア</a:t>
                      </a:r>
                      <a:r>
                        <a:rPr kumimoji="1" lang="en-US" altLang="ja-JP" sz="900" dirty="0"/>
                        <a:t>Rosetta</a:t>
                      </a:r>
                      <a:r>
                        <a:rPr kumimoji="1" lang="ja-JP" altLang="en-US" sz="900" dirty="0"/>
                        <a:t>による変異体探索、立体構造の最適化計算などについてトライアルを実施。</a:t>
                      </a:r>
                      <a:r>
                        <a:rPr lang="ja-JP" altLang="en-US" sz="900" dirty="0"/>
                        <a:t>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13</a:t>
                      </a:r>
                      <a:r>
                        <a:rPr lang="ja-JP" altLang="en-US" sz="900" dirty="0"/>
                        <a:t>残基異なる変異体を複数見出すことに成功した。</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 15</a:t>
                      </a:r>
                    </a:p>
                    <a:p>
                      <a:pPr algn="l"/>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tc>
                <a:tc vMerge="1">
                  <a:txBody>
                    <a:bodyPr/>
                    <a:lstStyle/>
                    <a:p>
                      <a:endParaRPr kumimoji="1" lang="en-US" altLang="ja-JP" sz="7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dirty="0">
                          <a:solidFill>
                            <a:schemeClr val="tx1"/>
                          </a:solidFill>
                        </a:rPr>
                        <a:t>指定改変率の中から評価値の高い候補の探索手法の開発</a:t>
                      </a:r>
                      <a:endParaRPr kumimoji="1" lang="ja-JP" altLang="en-US" sz="24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a:t>〇</a:t>
                      </a:r>
                      <a:endParaRPr kumimoji="1" lang="ja-JP" altLang="en-US" sz="24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lang="en-US" altLang="ja-JP" sz="900" dirty="0"/>
                        <a:t>Rosetta</a:t>
                      </a:r>
                      <a:r>
                        <a:rPr lang="ja-JP" altLang="en-US" sz="900" dirty="0"/>
                        <a:t>で提供されるプログラムでは、探索する変異体の改変率を指定できないため、指定が可能な探索手法を開発。最大で</a:t>
                      </a:r>
                      <a:r>
                        <a:rPr lang="en-US" altLang="ja-JP" sz="900" dirty="0"/>
                        <a:t>5</a:t>
                      </a:r>
                      <a:r>
                        <a:rPr lang="ja-JP" altLang="en-US" sz="900" dirty="0"/>
                        <a:t>残基変異の候補の中から評価値の良い候補を効率よく探索することが可能になった。実際に、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1~5</a:t>
                      </a:r>
                      <a:r>
                        <a:rPr lang="ja-JP" altLang="en-US" sz="900" dirty="0"/>
                        <a:t>残基異なる変異体を複数見出すことに成功した。</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a:t>
                      </a:r>
                      <a:endParaRPr kumimoji="1" lang="ja-JP" altLang="en-US" sz="900" dirty="0"/>
                    </a:p>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a:txBody>
                    <a:bodyPr/>
                    <a:lstStyle/>
                    <a:p>
                      <a:r>
                        <a:rPr kumimoji="1" lang="en-US" altLang="ja-JP" sz="900" dirty="0"/>
                        <a:t>A2. </a:t>
                      </a:r>
                      <a:r>
                        <a:rPr kumimoji="1" lang="ja-JP" altLang="en-US" sz="900" dirty="0"/>
                        <a:t>足場の設計・選択</a:t>
                      </a:r>
                      <a:endParaRPr kumimoji="1" lang="en-US" altLang="ja-JP" sz="9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a:solidFill>
                            <a:schemeClr val="tx1"/>
                          </a:solidFill>
                        </a:rPr>
                        <a:t>主鎖構造の選定（設計はなし）、機能部位の埋め込み</a:t>
                      </a:r>
                      <a:endParaRPr kumimoji="1" lang="ja-JP" altLang="en-US" sz="2400" b="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600" dirty="0"/>
                        <a:t>×</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実施せず。</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機能性の机上評価、</a:t>
                      </a:r>
                      <a:r>
                        <a:rPr lang="en-US" altLang="ja-JP" sz="900" dirty="0"/>
                        <a:t>Wet</a:t>
                      </a:r>
                      <a:r>
                        <a:rPr lang="ja-JP" altLang="en-US" sz="900" dirty="0"/>
                        <a:t>実験による評価に問題があり、本テーマ内での実施は見送り。</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a:t>
                      </a:r>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900" dirty="0"/>
                        <a:t>B, C</a:t>
                      </a:r>
                    </a:p>
                    <a:p>
                      <a:r>
                        <a:rPr kumimoji="1" lang="ja-JP" altLang="en-US" sz="9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9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solidFill>
                        </a:rPr>
                        <a:t>構造</a:t>
                      </a:r>
                      <a:r>
                        <a:rPr lang="en-US" altLang="ja-JP" sz="900" b="0" dirty="0">
                          <a:solidFill>
                            <a:schemeClr val="tx1"/>
                          </a:solidFill>
                        </a:rPr>
                        <a:t>DB</a:t>
                      </a:r>
                      <a:r>
                        <a:rPr lang="ja-JP" altLang="en-US" sz="900" b="0" dirty="0">
                          <a:solidFill>
                            <a:schemeClr val="tx1"/>
                          </a:solidFill>
                        </a:rPr>
                        <a:t>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dirty="0"/>
                        <a:t>△</a:t>
                      </a:r>
                      <a:endParaRPr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dirty="0"/>
                        <a:t>酵素の分類モデルについて特徴の一部をマスクし予測精度を評価すること、を繰り返すことで、分類に寄与する本質的な特徴を抽出する方法を検討。</a:t>
                      </a:r>
                      <a:endParaRPr lang="en-US" altLang="ja-JP" sz="900" dirty="0"/>
                    </a:p>
                    <a:p>
                      <a:pPr algn="l"/>
                      <a:r>
                        <a:rPr lang="ja-JP" altLang="en-US" sz="900" dirty="0"/>
                        <a:t>構造データが少ないこと、抽出した特徴の妥当性を判断することが難しく、それ以上の検討は見送り。</a:t>
                      </a:r>
                      <a:endParaRPr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dirty="0"/>
                        <a:t>No. 8, 10</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b="0" dirty="0">
                          <a:solidFill>
                            <a:schemeClr val="tx1"/>
                          </a:solidFill>
                        </a:rPr>
                        <a:t>Wet</a:t>
                      </a:r>
                      <a:r>
                        <a:rPr lang="ja-JP" altLang="en-US" sz="900" b="0" dirty="0">
                          <a:solidFill>
                            <a:schemeClr val="tx1"/>
                          </a:solidFill>
                        </a:rPr>
                        <a:t>実験データからの特徴抽出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セルロース結合性評価試験データをもとに、候補配列・構造のセルロース結合性を予測するモデルを作成し、予測に寄与する因子を特定。</a:t>
                      </a:r>
                      <a:endParaRPr lang="en-US" altLang="ja-JP" sz="900" b="0" dirty="0"/>
                    </a:p>
                    <a:p>
                      <a:pPr algn="l"/>
                      <a:r>
                        <a:rPr lang="ja-JP" altLang="en-US" sz="900" b="0" dirty="0"/>
                        <a:t>ただし、非常に限られた実験データに基づくため、データ偏り等が懸念される。更なるデータの取得、検証が必要であるため、それ以上の検討は見送り。</a:t>
                      </a:r>
                      <a:endParaRPr lang="en-US" altLang="ja-JP" sz="9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 8, </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9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基質は、セルロース結晶を模擬した分子モデルを準備。タンパク質は</a:t>
                      </a:r>
                      <a:r>
                        <a:rPr lang="en-US" altLang="ja-JP" sz="900" b="0" dirty="0"/>
                        <a:t>Rosetta</a:t>
                      </a:r>
                      <a:r>
                        <a:rPr lang="ja-JP" altLang="en-US" sz="900" b="0" dirty="0"/>
                        <a:t>の緩和計算により、立体構造の最適化したうえで、結合様式・親和性を予測を実施。</a:t>
                      </a:r>
                      <a:r>
                        <a:rPr lang="en-US" altLang="ja-JP" sz="900" b="0" dirty="0" err="1"/>
                        <a:t>AutoDock</a:t>
                      </a:r>
                      <a:r>
                        <a:rPr lang="en-US" altLang="ja-JP" sz="900" b="0" dirty="0"/>
                        <a:t> Vina</a:t>
                      </a:r>
                      <a:r>
                        <a:rPr lang="ja-JP" altLang="en-US" sz="900" b="0" dirty="0"/>
                        <a:t>（探索アルゴリズムや評価関数）以外の手法もあるほか、結合に伴う構造変化の効果を取り込む工夫や探索空間の絞り込み方にも追加で検証する余地を残しているが、計算コストが高く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11,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900" b="0" dirty="0">
                          <a:solidFill>
                            <a:schemeClr val="tx1"/>
                          </a:solidFill>
                        </a:rPr>
                        <a:t>MD</a:t>
                      </a:r>
                      <a:r>
                        <a:rPr lang="ja-JP" altLang="en-US" sz="9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基質（セルロース結晶）を含む系と含まない系それぞれで数百</a:t>
                      </a:r>
                      <a:r>
                        <a:rPr lang="en-US" altLang="ja-JP" sz="900" b="0" dirty="0" err="1"/>
                        <a:t>nsec</a:t>
                      </a:r>
                      <a:r>
                        <a:rPr lang="ja-JP" altLang="en-US" sz="900" b="0" dirty="0"/>
                        <a:t>程度の全原子</a:t>
                      </a:r>
                      <a:r>
                        <a:rPr lang="en-US" altLang="ja-JP" sz="900" b="0" dirty="0"/>
                        <a:t>MD</a:t>
                      </a:r>
                      <a:r>
                        <a:rPr lang="ja-JP" altLang="en-US" sz="900" b="0" dirty="0"/>
                        <a:t>（</a:t>
                      </a:r>
                      <a:r>
                        <a:rPr lang="en-US" altLang="ja-JP" sz="900" b="0" dirty="0"/>
                        <a:t>Amber</a:t>
                      </a:r>
                      <a:r>
                        <a:rPr lang="ja-JP" altLang="en-US" sz="900" b="0" dirty="0"/>
                        <a:t>）を実施。開始構造はドッキング計算で得られた最安定だと予測されたタンパク質</a:t>
                      </a:r>
                      <a:r>
                        <a:rPr lang="en-US" altLang="ja-JP" sz="900" b="0" dirty="0"/>
                        <a:t>-</a:t>
                      </a:r>
                      <a:r>
                        <a:rPr lang="ja-JP" altLang="en-US" sz="900" b="0" dirty="0"/>
                        <a:t>基質複合体構造を選択。</a:t>
                      </a:r>
                    </a:p>
                    <a:p>
                      <a:pPr algn="l"/>
                      <a:r>
                        <a:rPr lang="en-US" altLang="ja-JP" sz="900" b="0" dirty="0"/>
                        <a:t>MM/PBSA</a:t>
                      </a:r>
                      <a:r>
                        <a:rPr lang="ja-JP" altLang="en-US" sz="900" b="0" dirty="0"/>
                        <a:t>による自由エネルギーの評価方法についても調査のため実施。</a:t>
                      </a:r>
                    </a:p>
                    <a:p>
                      <a:pPr algn="l"/>
                      <a:r>
                        <a:rPr lang="ja-JP" altLang="en-US" sz="900" b="0" dirty="0"/>
                        <a:t>シミュレーションの妥当性の検証は容易でなく、</a:t>
                      </a:r>
                      <a:r>
                        <a:rPr lang="en-US" altLang="ja-JP" sz="900" b="0" dirty="0"/>
                        <a:t>RMSD</a:t>
                      </a:r>
                      <a:r>
                        <a:rPr lang="ja-JP" altLang="en-US" sz="900" b="0" dirty="0"/>
                        <a:t>などの指標により各原子の移動度合を定量化したり、結果を動画として確認しながら判断する必要がある。また、比較的手軽に</a:t>
                      </a:r>
                      <a:r>
                        <a:rPr lang="en-US" altLang="ja-JP" sz="900" b="0" dirty="0"/>
                        <a:t>MD</a:t>
                      </a:r>
                      <a:r>
                        <a:rPr lang="ja-JP" altLang="en-US" sz="900" b="0" dirty="0"/>
                        <a:t>計算を扱えるように世の中の環境は整いつつあるが、本格的な運用を検討するにはまだハードルが高く、現状ではこれ以上の検討は見送り。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12,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dirty="0">
                          <a:solidFill>
                            <a:schemeClr val="tx1"/>
                          </a:solidFill>
                        </a:rPr>
                        <a:t>深層学習による結合スコアの予測</a:t>
                      </a:r>
                      <a:endParaRPr kumimoji="1" lang="en-US" altLang="ja-JP" sz="900" b="0" dirty="0">
                        <a:solidFill>
                          <a:schemeClr val="tx1"/>
                        </a:solidFill>
                      </a:endParaRP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t>計算コストの高い分子シミュレーション（</a:t>
                      </a:r>
                      <a:r>
                        <a:rPr kumimoji="1" lang="en-US" altLang="ja-JP" sz="900" dirty="0" err="1"/>
                        <a:t>AutoDock</a:t>
                      </a:r>
                      <a:r>
                        <a:rPr kumimoji="1" lang="en-US" altLang="ja-JP" sz="900" dirty="0"/>
                        <a:t> Vina</a:t>
                      </a:r>
                      <a:r>
                        <a:rPr kumimoji="1" lang="ja-JP" altLang="en-US" sz="900" dirty="0"/>
                        <a:t>による結合親和性予測）の代替モデルを構築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err="1"/>
                        <a:t>AutoDock</a:t>
                      </a:r>
                      <a:r>
                        <a:rPr kumimoji="1" lang="en-US" altLang="ja-JP" sz="900" dirty="0"/>
                        <a:t> Vina</a:t>
                      </a:r>
                      <a:r>
                        <a:rPr kumimoji="1" lang="ja-JP" altLang="en-US" sz="900" dirty="0"/>
                        <a:t>による結合親和性予測モデルを深層学習技術を用いて構築し、机上のスクリーニングに使用できるレベルでの予測ができる可能性を示した。</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No.7</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bl>
          </a:graphicData>
        </a:graphic>
      </p:graphicFrame>
      <p:sp>
        <p:nvSpPr>
          <p:cNvPr id="6" name="テキスト ボックス 5">
            <a:extLst>
              <a:ext uri="{FF2B5EF4-FFF2-40B4-BE49-F238E27FC236}">
                <a16:creationId xmlns:a16="http://schemas.microsoft.com/office/drawing/2014/main" id="{32C95F0B-49ED-4335-B7DF-2C62458F0C5E}"/>
              </a:ext>
            </a:extLst>
          </p:cNvPr>
          <p:cNvSpPr txBox="1"/>
          <p:nvPr/>
        </p:nvSpPr>
        <p:spPr>
          <a:xfrm>
            <a:off x="5172891" y="703510"/>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096073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9ACAA-ED45-4396-B324-965D733002DB}"/>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3B22F60A-A749-4F93-B7D6-937219C52275}"/>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graphicFrame>
        <p:nvGraphicFramePr>
          <p:cNvPr id="4" name="表 3">
            <a:extLst>
              <a:ext uri="{FF2B5EF4-FFF2-40B4-BE49-F238E27FC236}">
                <a16:creationId xmlns:a16="http://schemas.microsoft.com/office/drawing/2014/main" id="{02591457-1754-4DC3-BFC7-9CD7BEBB6FE5}"/>
              </a:ext>
            </a:extLst>
          </p:cNvPr>
          <p:cNvGraphicFramePr>
            <a:graphicFrameLocks noGrp="1"/>
          </p:cNvGraphicFramePr>
          <p:nvPr/>
        </p:nvGraphicFramePr>
        <p:xfrm>
          <a:off x="184219" y="1143178"/>
          <a:ext cx="11823561" cy="3546954"/>
        </p:xfrm>
        <a:graphic>
          <a:graphicData uri="http://schemas.openxmlformats.org/drawingml/2006/table">
            <a:tbl>
              <a:tblPr firstRow="1" bandRow="1"/>
              <a:tblGrid>
                <a:gridCol w="769938">
                  <a:extLst>
                    <a:ext uri="{9D8B030D-6E8A-4147-A177-3AD203B41FA5}">
                      <a16:colId xmlns:a16="http://schemas.microsoft.com/office/drawing/2014/main" val="4199550302"/>
                    </a:ext>
                  </a:extLst>
                </a:gridCol>
                <a:gridCol w="978010">
                  <a:extLst>
                    <a:ext uri="{9D8B030D-6E8A-4147-A177-3AD203B41FA5}">
                      <a16:colId xmlns:a16="http://schemas.microsoft.com/office/drawing/2014/main" val="153761606"/>
                    </a:ext>
                  </a:extLst>
                </a:gridCol>
                <a:gridCol w="2202511">
                  <a:extLst>
                    <a:ext uri="{9D8B030D-6E8A-4147-A177-3AD203B41FA5}">
                      <a16:colId xmlns:a16="http://schemas.microsoft.com/office/drawing/2014/main" val="3657235250"/>
                    </a:ext>
                  </a:extLst>
                </a:gridCol>
                <a:gridCol w="652007">
                  <a:extLst>
                    <a:ext uri="{9D8B030D-6E8A-4147-A177-3AD203B41FA5}">
                      <a16:colId xmlns:a16="http://schemas.microsoft.com/office/drawing/2014/main" val="1762705530"/>
                    </a:ext>
                  </a:extLst>
                </a:gridCol>
                <a:gridCol w="5550011">
                  <a:extLst>
                    <a:ext uri="{9D8B030D-6E8A-4147-A177-3AD203B41FA5}">
                      <a16:colId xmlns:a16="http://schemas.microsoft.com/office/drawing/2014/main" val="46414419"/>
                    </a:ext>
                  </a:extLst>
                </a:gridCol>
                <a:gridCol w="1671084">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7">
                  <a:txBody>
                    <a:bodyPr/>
                    <a:lstStyle/>
                    <a:p>
                      <a:r>
                        <a:rPr kumimoji="1" lang="en-US" altLang="ja-JP" sz="900" dirty="0"/>
                        <a:t>D.</a:t>
                      </a:r>
                    </a:p>
                    <a:p>
                      <a:r>
                        <a:rPr kumimoji="1" lang="en-US" altLang="ja-JP" sz="900" dirty="0"/>
                        <a:t>Wet</a:t>
                      </a:r>
                      <a:r>
                        <a:rPr kumimoji="1" lang="ja-JP" altLang="en-US" sz="900" dirty="0"/>
                        <a:t>実験による評価</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9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・セルロース結合性評価用の融合タンパク質配列を準備。</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26</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・目的遺伝子配列の組み換えが簡便に行えるユニバーサルカセットを設計</a:t>
                      </a:r>
                      <a:endParaRPr kumimoji="1" lang="en-US" altLang="ja-JP" sz="900" dirty="0"/>
                    </a:p>
                    <a:p>
                      <a:pPr algn="l"/>
                      <a:r>
                        <a:rPr kumimoji="1" lang="ja-JP" altLang="en-US" sz="900" dirty="0"/>
                        <a:t>・メタノール資化酵母とコムギ胚芽無細胞合成系の選択が可能に。</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・評価用の融合タンパク質配列をコムギ胚芽無細胞タンパク質合成系に至適化した発現ベクターに組み換え。</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21, 26</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・セルフリーサイエンス社製の合成キットを用いて、評価用融合タンパク質の発現が可能であることを確認。</a:t>
                      </a:r>
                      <a:endParaRPr kumimoji="1" lang="en-US" altLang="ja-JP" sz="900" dirty="0"/>
                    </a:p>
                    <a:p>
                      <a:pPr algn="l"/>
                      <a:r>
                        <a:rPr kumimoji="1" lang="ja-JP" altLang="en-US" sz="900" dirty="0"/>
                        <a:t>・</a:t>
                      </a:r>
                      <a:r>
                        <a:rPr kumimoji="1" lang="en-US" altLang="ja-JP" sz="900" dirty="0"/>
                        <a:t>HIS</a:t>
                      </a:r>
                      <a:r>
                        <a:rPr kumimoji="1" lang="ja-JP" altLang="en-US" sz="900" dirty="0"/>
                        <a:t>タグを利用したアフィニティー精製を実施。</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No.19, 24, 29, 30, 31</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・立体構造解析用の安定同位体標識したタンパク質サンプルの調製プロトコルを検討。</a:t>
                      </a:r>
                      <a:endParaRPr kumimoji="1" lang="en-US" altLang="ja-JP" sz="900" dirty="0"/>
                    </a:p>
                    <a:p>
                      <a:pPr algn="l"/>
                      <a:r>
                        <a:rPr kumimoji="1" lang="ja-JP" altLang="en-US" sz="900" dirty="0"/>
                        <a:t>・大腸菌発現系では成功、メタノール資化酵母発現系では失敗。結果は想定通りの内容だった。</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No.27, 28</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9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セルロース</a:t>
                      </a:r>
                      <a:r>
                        <a:rPr lang="en-US" altLang="ja-JP" sz="900" b="0" dirty="0">
                          <a:solidFill>
                            <a:schemeClr val="tx1"/>
                          </a:solidFill>
                        </a:rPr>
                        <a:t>TLC</a:t>
                      </a:r>
                      <a:r>
                        <a:rPr lang="ja-JP" altLang="en-US" sz="9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・五十嵐先生からのアドバイスに基づくオリジナルの評価方法。</a:t>
                      </a:r>
                      <a:endParaRPr kumimoji="1" lang="en-US" altLang="ja-JP" sz="900" dirty="0"/>
                    </a:p>
                    <a:p>
                      <a:pPr algn="l"/>
                      <a:r>
                        <a:rPr kumimoji="1" lang="ja-JP" altLang="en-US" sz="900" dirty="0"/>
                        <a:t>・極少量のサンプルでの評価を可能にした。</a:t>
                      </a:r>
                      <a:endParaRPr kumimoji="1" lang="en-US" altLang="ja-JP" sz="900" dirty="0"/>
                    </a:p>
                    <a:p>
                      <a:pPr algn="l"/>
                      <a:r>
                        <a:rPr kumimoji="1" lang="ja-JP" altLang="en-US" sz="900" dirty="0"/>
                        <a:t>・ただし、定量性や再現性の面で難があり、定性的な評価にとどまる。</a:t>
                      </a:r>
                      <a:endParaRPr kumimoji="1" lang="en-US" altLang="ja-JP" sz="900" dirty="0"/>
                    </a:p>
                    <a:p>
                      <a:pPr algn="l"/>
                      <a:r>
                        <a:rPr kumimoji="1" lang="ja-JP" altLang="en-US" sz="900" dirty="0"/>
                        <a:t>・別の評価方法の結果と定性的には概ね結果が一致しており、本手法での評価結果は一定程度信頼できる。</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No.16, 18, 20, 22, 23, 25, 34</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・共同研究先でもよく行う評価方法。</a:t>
                      </a:r>
                      <a:endParaRPr kumimoji="1" lang="en-US" altLang="ja-JP" sz="900" dirty="0"/>
                    </a:p>
                    <a:p>
                      <a:pPr algn="l"/>
                      <a:r>
                        <a:rPr kumimoji="1" lang="ja-JP" altLang="en-US" sz="900" dirty="0"/>
                        <a:t>・</a:t>
                      </a:r>
                      <a:r>
                        <a:rPr kumimoji="1" lang="en-US" altLang="ja-JP" sz="900" dirty="0"/>
                        <a:t>TLC</a:t>
                      </a:r>
                      <a:r>
                        <a:rPr kumimoji="1" lang="ja-JP" altLang="en-US" sz="900" dirty="0"/>
                        <a:t>プレートを用いた方法よりもサンプル量が必要だが、定量性の面で有利。ただし、微妙な結合性の違いを見分けられるかは疑問。</a:t>
                      </a:r>
                      <a:endParaRPr kumimoji="1" lang="en-US" altLang="ja-JP" sz="900" dirty="0"/>
                    </a:p>
                    <a:p>
                      <a:pPr algn="l"/>
                      <a:r>
                        <a:rPr kumimoji="1" lang="ja-JP" altLang="en-US" sz="900" dirty="0"/>
                        <a:t>・粘性のあるサンプルを扱う必要があることなどが影響して、結果の再現性に若干難がある。</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 32, 33</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5" name="テキスト ボックス 4">
            <a:extLst>
              <a:ext uri="{FF2B5EF4-FFF2-40B4-BE49-F238E27FC236}">
                <a16:creationId xmlns:a16="http://schemas.microsoft.com/office/drawing/2014/main" id="{87190749-9A1F-4B01-B84D-C12761445CE5}"/>
              </a:ext>
            </a:extLst>
          </p:cNvPr>
          <p:cNvSpPr txBox="1"/>
          <p:nvPr/>
        </p:nvSpPr>
        <p:spPr>
          <a:xfrm>
            <a:off x="5981783" y="773846"/>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770139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5819-C16B-4E3B-8EED-D7720664A133}"/>
              </a:ext>
            </a:extLst>
          </p:cNvPr>
          <p:cNvSpPr>
            <a:spLocks noGrp="1"/>
          </p:cNvSpPr>
          <p:nvPr>
            <p:ph type="title"/>
          </p:nvPr>
        </p:nvSpPr>
        <p:spPr/>
        <p:txBody>
          <a:bodyPr>
            <a:normAutofit/>
          </a:bodyPr>
          <a:lstStyle/>
          <a:p>
            <a:r>
              <a:rPr kumimoji="1" lang="ja-JP" altLang="en-US" sz="2400" dirty="0"/>
              <a:t>バイオマスリファイナリ</a:t>
            </a:r>
            <a:r>
              <a:rPr lang="ja-JP" altLang="en-US" sz="2400" dirty="0"/>
              <a:t>の課題</a:t>
            </a:r>
            <a:endParaRPr kumimoji="1" lang="ja-JP" altLang="en-US" sz="2400" dirty="0"/>
          </a:p>
        </p:txBody>
      </p:sp>
      <p:sp>
        <p:nvSpPr>
          <p:cNvPr id="3" name="スライド番号プレースホルダー 2">
            <a:extLst>
              <a:ext uri="{FF2B5EF4-FFF2-40B4-BE49-F238E27FC236}">
                <a16:creationId xmlns:a16="http://schemas.microsoft.com/office/drawing/2014/main" id="{B1211C50-0582-47DF-96D1-9BFFDE60C858}"/>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 name="テキスト プレースホルダー 3">
            <a:extLst>
              <a:ext uri="{FF2B5EF4-FFF2-40B4-BE49-F238E27FC236}">
                <a16:creationId xmlns:a16="http://schemas.microsoft.com/office/drawing/2014/main" id="{882E65D7-64D6-43C0-AA08-3D32B68CA4A2}"/>
              </a:ext>
            </a:extLst>
          </p:cNvPr>
          <p:cNvSpPr>
            <a:spLocks noGrp="1"/>
          </p:cNvSpPr>
          <p:nvPr>
            <p:ph type="body" sz="quarter" idx="11"/>
          </p:nvPr>
        </p:nvSpPr>
        <p:spPr>
          <a:xfrm>
            <a:off x="517055" y="921902"/>
            <a:ext cx="11341887" cy="4985963"/>
          </a:xfrm>
        </p:spPr>
        <p:txBody>
          <a:bodyPr/>
          <a:lstStyle/>
          <a:p>
            <a:pPr marL="342900" indent="-342900">
              <a:buFont typeface="Wingdings" panose="05000000000000000000" pitchFamily="2" charset="2"/>
              <a:buChar char="n"/>
            </a:pPr>
            <a:r>
              <a:rPr kumimoji="1" lang="ja-JP" altLang="en-US" dirty="0"/>
              <a:t>リグノセルロース系バイオマス</a:t>
            </a:r>
            <a:r>
              <a:rPr kumimoji="1" lang="en-US" altLang="ja-JP" dirty="0"/>
              <a:t>*</a:t>
            </a:r>
          </a:p>
          <a:p>
            <a:pPr marL="1062038" lvl="1" indent="-342900">
              <a:buFont typeface="Wingdings" panose="05000000000000000000" pitchFamily="2" charset="2"/>
              <a:buChar char="Ø"/>
            </a:pPr>
            <a:r>
              <a:rPr kumimoji="1" lang="ja-JP" altLang="en-US" dirty="0"/>
              <a:t>原料が大規模調達の可能性がありそうな農業残渣や木材</a:t>
            </a:r>
            <a:endParaRPr kumimoji="1" lang="en-US" altLang="ja-JP" dirty="0"/>
          </a:p>
          <a:p>
            <a:pPr marL="1062038" lvl="1" indent="-342900">
              <a:buFont typeface="Wingdings" panose="05000000000000000000" pitchFamily="2" charset="2"/>
              <a:buChar char="Ø"/>
            </a:pPr>
            <a:r>
              <a:rPr kumimoji="1" lang="ja-JP" altLang="en-US" dirty="0"/>
              <a:t>発酵可能な糖への分解がとにかく大変で、現状では採算がとれる明確な見通しがない</a:t>
            </a:r>
            <a:endParaRPr kumimoji="1" lang="en-US" altLang="ja-JP" dirty="0"/>
          </a:p>
          <a:p>
            <a:pPr marL="1062038" lvl="1" indent="-342900">
              <a:buFont typeface="Wingdings" panose="05000000000000000000" pitchFamily="2" charset="2"/>
              <a:buChar char="Ø"/>
            </a:pPr>
            <a:r>
              <a:rPr kumimoji="1" lang="en-US" altLang="ja-JP" dirty="0"/>
              <a:t>2011</a:t>
            </a:r>
            <a:r>
              <a:rPr kumimoji="1" lang="ja-JP" altLang="en-US" dirty="0"/>
              <a:t>年をピークに投資は大幅に減少</a:t>
            </a:r>
            <a:r>
              <a:rPr lang="ja-JP" altLang="en-US" dirty="0"/>
              <a:t>、ただし低炭素社会実現には欠くことができない</a:t>
            </a:r>
            <a:endParaRPr kumimoji="1" lang="en-US" altLang="ja-JP" dirty="0"/>
          </a:p>
          <a:p>
            <a:pPr marL="1062038" lvl="1" indent="-342900">
              <a:buFont typeface="Wingdings" panose="05000000000000000000" pitchFamily="2" charset="2"/>
              <a:buChar char="Ø"/>
            </a:pPr>
            <a:r>
              <a:rPr lang="ja-JP" altLang="en-US" dirty="0"/>
              <a:t>大きな課題</a:t>
            </a:r>
            <a:endParaRPr lang="en-US" altLang="ja-JP" dirty="0"/>
          </a:p>
          <a:p>
            <a:pPr marL="1543050" lvl="2" indent="-342900">
              <a:buFont typeface="Wingdings" panose="05000000000000000000" pitchFamily="2" charset="2"/>
              <a:buChar char="Ø"/>
            </a:pPr>
            <a:r>
              <a:rPr lang="ja-JP" altLang="en-US" dirty="0"/>
              <a:t>バイオマスの分解でのコスト削減</a:t>
            </a:r>
            <a:endParaRPr lang="en-US" altLang="ja-JP" dirty="0"/>
          </a:p>
          <a:p>
            <a:pPr marL="1657350" lvl="3" indent="-285750">
              <a:buFont typeface="Arial" panose="020B0604020202020204" pitchFamily="34" charset="0"/>
              <a:buChar char="•"/>
            </a:pPr>
            <a:r>
              <a:rPr lang="ja-JP" altLang="en-US" sz="1200" dirty="0"/>
              <a:t>熱・化学的前処理とバイオマス分解酵素の添加について</a:t>
            </a:r>
            <a:endParaRPr lang="en-US" altLang="ja-JP" sz="1200" dirty="0"/>
          </a:p>
          <a:p>
            <a:pPr marL="1657350" lvl="3" indent="-285750">
              <a:buFont typeface="Arial" panose="020B0604020202020204" pitchFamily="34" charset="0"/>
              <a:buChar char="•"/>
            </a:pPr>
            <a:r>
              <a:rPr lang="ja-JP" altLang="en-US" sz="1200" dirty="0"/>
              <a:t>それらに変わる代替プロセスも提案はあるがこれから</a:t>
            </a:r>
            <a:endParaRPr lang="en-US" altLang="ja-JP" sz="1200" dirty="0"/>
          </a:p>
          <a:p>
            <a:pPr marL="1543050" lvl="2" indent="-342900">
              <a:buFont typeface="Wingdings" panose="05000000000000000000" pitchFamily="2" charset="2"/>
              <a:buChar char="Ø"/>
            </a:pPr>
            <a:r>
              <a:rPr lang="ja-JP" altLang="en-US" dirty="0"/>
              <a:t>バイオマスリファイナリに対する需要が見込まれる分子と現時点で容易に生産可能な分子の間のギャップの解消</a:t>
            </a:r>
            <a:endParaRPr lang="en-US" altLang="ja-JP" dirty="0"/>
          </a:p>
          <a:p>
            <a:pPr marL="1714500" lvl="3" indent="-342900">
              <a:buFont typeface="Arial" panose="020B0604020202020204" pitchFamily="34" charset="0"/>
              <a:buChar char="•"/>
            </a:pPr>
            <a:r>
              <a:rPr kumimoji="1" lang="ja-JP" altLang="en-US" sz="1200" dirty="0"/>
              <a:t>小型自動車の電動化により、バイオ燃料の需要は電動化が困難な航空輸送・海運・長距離トラック輸送向けが中心</a:t>
            </a:r>
            <a:endParaRPr kumimoji="1" lang="en-US" altLang="ja-JP" sz="1200" dirty="0"/>
          </a:p>
          <a:p>
            <a:pPr marL="1714500" lvl="3" indent="-342900">
              <a:buFont typeface="Arial" panose="020B0604020202020204" pitchFamily="34" charset="0"/>
              <a:buChar char="•"/>
            </a:pPr>
            <a:r>
              <a:rPr lang="ja-JP" altLang="en-US" sz="1200" dirty="0"/>
              <a:t>リグノセルロース系に限らず生物触媒を介した方法では、それらに適した燃料分子（高分子）の生産は現状容易でない</a:t>
            </a:r>
            <a:endParaRPr lang="en-US" altLang="ja-JP" sz="1200" dirty="0"/>
          </a:p>
        </p:txBody>
      </p:sp>
      <p:sp>
        <p:nvSpPr>
          <p:cNvPr id="5" name="テキスト ボックス 4">
            <a:extLst>
              <a:ext uri="{FF2B5EF4-FFF2-40B4-BE49-F238E27FC236}">
                <a16:creationId xmlns:a16="http://schemas.microsoft.com/office/drawing/2014/main" id="{1EE8F0DA-C348-4D28-AF1E-20BE16507113}"/>
              </a:ext>
            </a:extLst>
          </p:cNvPr>
          <p:cNvSpPr txBox="1"/>
          <p:nvPr/>
        </p:nvSpPr>
        <p:spPr>
          <a:xfrm>
            <a:off x="3634681" y="5963099"/>
            <a:ext cx="8480207" cy="261610"/>
          </a:xfrm>
          <a:prstGeom prst="rect">
            <a:avLst/>
          </a:prstGeom>
          <a:noFill/>
        </p:spPr>
        <p:txBody>
          <a:bodyPr wrap="none" rtlCol="0">
            <a:spAutoFit/>
          </a:bodyPr>
          <a:lstStyle/>
          <a:p>
            <a:r>
              <a:rPr kumimoji="1" lang="en-US" altLang="ja-JP" sz="1100" dirty="0"/>
              <a:t>* </a:t>
            </a:r>
            <a:r>
              <a:rPr kumimoji="1" lang="ja-JP" altLang="en-US" sz="1100" dirty="0"/>
              <a:t>参考文献　</a:t>
            </a:r>
            <a:r>
              <a:rPr kumimoji="1" lang="en-US" altLang="ja-JP" sz="1100" dirty="0"/>
              <a:t>LR Lynd et al, Toward low-cost biological and hybrid biological/catalytic conversion of cellulosic biomass to fuels (2022)</a:t>
            </a:r>
            <a:endParaRPr kumimoji="1" lang="ja-JP" altLang="en-US" sz="1100" dirty="0"/>
          </a:p>
        </p:txBody>
      </p:sp>
    </p:spTree>
    <p:extLst>
      <p:ext uri="{BB962C8B-B14F-4D97-AF65-F5344CB8AC3E}">
        <p14:creationId xmlns:p14="http://schemas.microsoft.com/office/powerpoint/2010/main" val="191307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628C-4CC9-4256-8DFB-F1E7C09F825E}"/>
              </a:ext>
            </a:extLst>
          </p:cNvPr>
          <p:cNvSpPr>
            <a:spLocks noGrp="1"/>
          </p:cNvSpPr>
          <p:nvPr>
            <p:ph type="title"/>
          </p:nvPr>
        </p:nvSpPr>
        <p:spPr/>
        <p:txBody>
          <a:bodyPr>
            <a:normAutofit/>
          </a:bodyPr>
          <a:lstStyle/>
          <a:p>
            <a:r>
              <a:rPr lang="ja-JP" altLang="en-US" sz="2400" dirty="0"/>
              <a:t>バイオマス分解酵素の課題</a:t>
            </a:r>
            <a:endParaRPr kumimoji="1" lang="ja-JP" altLang="en-US" sz="2400" dirty="0"/>
          </a:p>
        </p:txBody>
      </p:sp>
      <p:sp>
        <p:nvSpPr>
          <p:cNvPr id="3" name="スライド番号プレースホルダー 2">
            <a:extLst>
              <a:ext uri="{FF2B5EF4-FFF2-40B4-BE49-F238E27FC236}">
                <a16:creationId xmlns:a16="http://schemas.microsoft.com/office/drawing/2014/main" id="{0E61104E-1FD7-45D1-A053-5FD19097C58F}"/>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 name="テキスト プレースホルダー 3">
            <a:extLst>
              <a:ext uri="{FF2B5EF4-FFF2-40B4-BE49-F238E27FC236}">
                <a16:creationId xmlns:a16="http://schemas.microsoft.com/office/drawing/2014/main" id="{8B9F1CF0-70BE-4E09-9D53-CE18FEF32B48}"/>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sz="2000" dirty="0"/>
              <a:t>リグノセルロース系バイオマスからの燃料や化学品原料の変換過程では、バイオマスを加水分解して糖を得る糖化工程がボトルネック</a:t>
            </a:r>
            <a:endParaRPr lang="en-US" altLang="ja-JP" sz="2000" dirty="0"/>
          </a:p>
          <a:p>
            <a:pPr marL="1062038" lvl="1" indent="-342900">
              <a:buFont typeface="Wingdings" panose="05000000000000000000" pitchFamily="2" charset="2"/>
              <a:buChar char="Ø"/>
            </a:pPr>
            <a:r>
              <a:rPr lang="ja-JP" altLang="en-US" sz="1400" dirty="0"/>
              <a:t>原料によって化学組成が若干異なる、高結晶性・重合性などの特徴から、難分解性</a:t>
            </a:r>
            <a:endParaRPr lang="en-US" altLang="ja-JP" sz="1400" dirty="0"/>
          </a:p>
          <a:p>
            <a:pPr marL="1062038" lvl="1" indent="-342900">
              <a:buFont typeface="Wingdings" panose="05000000000000000000" pitchFamily="2" charset="2"/>
              <a:buChar char="Ø"/>
            </a:pPr>
            <a:r>
              <a:rPr lang="ja-JP" altLang="en-US" sz="1400" dirty="0"/>
              <a:t>完全に糖化するためには複数種の酵素が必要で、酵素製剤はそれらのカクテル</a:t>
            </a:r>
            <a:endParaRPr lang="en-US" altLang="ja-JP" sz="1400" dirty="0"/>
          </a:p>
          <a:p>
            <a:pPr marL="1062038" lvl="1" indent="-342900">
              <a:buFont typeface="Wingdings" panose="05000000000000000000" pitchFamily="2" charset="2"/>
              <a:buChar char="Ø"/>
            </a:pPr>
            <a:r>
              <a:rPr lang="ja-JP" altLang="en-US" sz="1400" dirty="0"/>
              <a:t>加水分解の効率は個々の酵素の特性と酵素カクテルの混合比率に依存</a:t>
            </a:r>
            <a:endParaRPr lang="en-US" altLang="ja-JP" sz="1400" dirty="0"/>
          </a:p>
          <a:p>
            <a:pPr marL="1062038" lvl="1" indent="-342900">
              <a:buFont typeface="Wingdings" panose="05000000000000000000" pitchFamily="2" charset="2"/>
              <a:buChar char="Ø"/>
            </a:pPr>
            <a:r>
              <a:rPr lang="ja-JP" altLang="en-US" sz="1400" dirty="0"/>
              <a:t>物理的・化学的処理を前処理として施す</a:t>
            </a:r>
            <a:endParaRPr lang="en-US" altLang="ja-JP" sz="1400" dirty="0"/>
          </a:p>
          <a:p>
            <a:pPr marL="342900" indent="-342900">
              <a:buFont typeface="Wingdings" panose="05000000000000000000" pitchFamily="2" charset="2"/>
              <a:buChar char="n"/>
            </a:pPr>
            <a:r>
              <a:rPr lang="ja-JP" altLang="en-US" sz="2000" dirty="0"/>
              <a:t>酵素による糖化の課題</a:t>
            </a:r>
            <a:endParaRPr lang="en-US" altLang="ja-JP" sz="1400" dirty="0"/>
          </a:p>
          <a:p>
            <a:pPr marL="1062038" lvl="1" indent="-342900">
              <a:buFont typeface="Wingdings" panose="05000000000000000000" pitchFamily="2" charset="2"/>
              <a:buChar char="Ø"/>
            </a:pPr>
            <a:r>
              <a:rPr lang="ja-JP" altLang="en-US" sz="1400" dirty="0"/>
              <a:t>既存の酵素のままでは、スケールを大きくしようとすると大量の酵素が必要となる</a:t>
            </a:r>
            <a:endParaRPr lang="en-US" altLang="ja-JP" sz="1400" dirty="0"/>
          </a:p>
          <a:p>
            <a:pPr marL="1062038" lvl="1" indent="-342900">
              <a:buFont typeface="Wingdings" panose="05000000000000000000" pitchFamily="2" charset="2"/>
              <a:buChar char="Ø"/>
            </a:pPr>
            <a:r>
              <a:rPr lang="ja-JP" altLang="en-US" sz="1400" dirty="0"/>
              <a:t>基質への非特異的吸着により酵素が阻害されたり、酵素の再利用が困難となる</a:t>
            </a:r>
            <a:endParaRPr lang="en-US" altLang="ja-JP" sz="1400" dirty="0"/>
          </a:p>
          <a:p>
            <a:pPr marL="1062038" lvl="1" indent="-342900">
              <a:buFont typeface="Wingdings" panose="05000000000000000000" pitchFamily="2" charset="2"/>
              <a:buChar char="Ø"/>
            </a:pPr>
            <a:r>
              <a:rPr lang="ja-JP" altLang="en-US" sz="1400" dirty="0"/>
              <a:t>基質が固体であり、酵素のアクセスが制限され、反応効率が上がらない</a:t>
            </a:r>
            <a:endParaRPr lang="en-US" altLang="ja-JP" sz="1400" dirty="0"/>
          </a:p>
          <a:p>
            <a:pPr marL="1062038" lvl="1" indent="-342900">
              <a:buFont typeface="Wingdings" panose="05000000000000000000" pitchFamily="2" charset="2"/>
              <a:buChar char="Ø"/>
            </a:pPr>
            <a:r>
              <a:rPr lang="ja-JP" altLang="en-US" sz="1400" dirty="0"/>
              <a:t>酵素濃度に対して反応速度が飽和し、反応効率が上がらない</a:t>
            </a:r>
            <a:endParaRPr lang="en-US" altLang="ja-JP" sz="1400" dirty="0"/>
          </a:p>
          <a:p>
            <a:pPr marL="342900" indent="-342900">
              <a:buFont typeface="Wingdings" panose="05000000000000000000" pitchFamily="2" charset="2"/>
              <a:buChar char="n"/>
            </a:pPr>
            <a:r>
              <a:rPr lang="ja-JP" altLang="en-US" sz="2000" dirty="0"/>
              <a:t>酵素カクテルで使用されている個々の酵素の機能向上を設計目標とする</a:t>
            </a:r>
            <a:endParaRPr lang="en-US" altLang="ja-JP" sz="2000" dirty="0"/>
          </a:p>
          <a:p>
            <a:pPr marL="1062038" lvl="1" indent="-342900">
              <a:buFont typeface="Wingdings" panose="05000000000000000000" pitchFamily="2" charset="2"/>
              <a:buChar char="Ø"/>
            </a:pPr>
            <a:r>
              <a:rPr lang="ja-JP" altLang="en-US" sz="1600" dirty="0"/>
              <a:t>触媒ドメインではなく、結合ドメインの改良や代替分子（ペプチド、</a:t>
            </a:r>
            <a:r>
              <a:rPr lang="en-US" altLang="ja-JP" sz="1600" dirty="0"/>
              <a:t>DNA</a:t>
            </a:r>
            <a:r>
              <a:rPr lang="ja-JP" altLang="en-US" sz="1600" dirty="0"/>
              <a:t>アプタマー）の設計・探索もいくつか例がある</a:t>
            </a:r>
            <a:endParaRPr lang="en-US" altLang="ja-JP" sz="1600" dirty="0"/>
          </a:p>
          <a:p>
            <a:pPr marL="1062038" lvl="1" indent="-342900">
              <a:buFont typeface="Wingdings" panose="05000000000000000000" pitchFamily="2" charset="2"/>
              <a:buChar char="Ø"/>
            </a:pPr>
            <a:endParaRPr lang="en-US" altLang="ja-JP" sz="1600" dirty="0"/>
          </a:p>
          <a:p>
            <a:endParaRPr kumimoji="1" lang="ja-JP" altLang="en-US" dirty="0"/>
          </a:p>
        </p:txBody>
      </p:sp>
    </p:spTree>
    <p:extLst>
      <p:ext uri="{BB962C8B-B14F-4D97-AF65-F5344CB8AC3E}">
        <p14:creationId xmlns:p14="http://schemas.microsoft.com/office/powerpoint/2010/main" val="3021447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18FAD-058D-46D8-BC75-CBFC0EFF5ACD}"/>
              </a:ext>
            </a:extLst>
          </p:cNvPr>
          <p:cNvSpPr>
            <a:spLocks noGrp="1"/>
          </p:cNvSpPr>
          <p:nvPr>
            <p:ph type="title"/>
          </p:nvPr>
        </p:nvSpPr>
        <p:spPr/>
        <p:txBody>
          <a:bodyPr>
            <a:normAutofit/>
          </a:bodyPr>
          <a:lstStyle/>
          <a:p>
            <a:r>
              <a:rPr lang="ja-JP" altLang="en-US" sz="2400" dirty="0"/>
              <a:t>リグノセルロース系バイオマスの産業応用上の課題に焦点を当てた設計・改変</a:t>
            </a:r>
            <a:endParaRPr kumimoji="1" lang="ja-JP" altLang="en-US" sz="2400" dirty="0"/>
          </a:p>
        </p:txBody>
      </p:sp>
      <p:sp>
        <p:nvSpPr>
          <p:cNvPr id="3" name="スライド番号プレースホルダー 2">
            <a:extLst>
              <a:ext uri="{FF2B5EF4-FFF2-40B4-BE49-F238E27FC236}">
                <a16:creationId xmlns:a16="http://schemas.microsoft.com/office/drawing/2014/main" id="{2DFE2960-F028-4ABE-8C32-0A116B757D07}"/>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テキスト プレースホルダー 3">
            <a:extLst>
              <a:ext uri="{FF2B5EF4-FFF2-40B4-BE49-F238E27FC236}">
                <a16:creationId xmlns:a16="http://schemas.microsoft.com/office/drawing/2014/main" id="{853C5361-E024-47B2-A41F-397B131CB03D}"/>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dirty="0"/>
              <a:t>課題の例</a:t>
            </a:r>
            <a:endParaRPr lang="en-US" altLang="ja-JP" dirty="0"/>
          </a:p>
          <a:p>
            <a:pPr marL="1062038" lvl="1" indent="-342900"/>
            <a:r>
              <a:rPr lang="ja-JP" altLang="en-US" dirty="0"/>
              <a:t>酵素の分解効率をあげる</a:t>
            </a:r>
            <a:endParaRPr lang="en-US" altLang="ja-JP" dirty="0"/>
          </a:p>
          <a:p>
            <a:pPr marL="1543050" lvl="2" indent="-342900">
              <a:buFont typeface="Wingdings" panose="05000000000000000000" pitchFamily="2" charset="2"/>
              <a:buChar char="Ø"/>
            </a:pPr>
            <a:r>
              <a:rPr lang="ja-JP" altLang="en-US" dirty="0"/>
              <a:t>参考文献：</a:t>
            </a:r>
            <a:r>
              <a:rPr lang="en-US" altLang="ja-JP" dirty="0"/>
              <a:t>Bridging the Micro-Macro Gap between Single-Molecular Behavior and Bulk Hydrolysis Properties of Cellulase</a:t>
            </a:r>
          </a:p>
          <a:p>
            <a:pPr marL="1543050" lvl="2" indent="-342900">
              <a:buFont typeface="Wingdings" panose="05000000000000000000" pitchFamily="2" charset="2"/>
              <a:buChar char="Ø"/>
            </a:pPr>
            <a:r>
              <a:rPr lang="ja-JP" altLang="en-US" dirty="0"/>
              <a:t>セルロース結合性ドメインのサイズを大きくすることで生産的な結合が非生産的な酵素に邪魔されないようにする</a:t>
            </a:r>
            <a:endParaRPr lang="en-US" altLang="ja-JP" dirty="0"/>
          </a:p>
          <a:p>
            <a:pPr marL="1543050" lvl="2" indent="-342900">
              <a:buFont typeface="Wingdings" panose="05000000000000000000" pitchFamily="2" charset="2"/>
              <a:buChar char="Ø"/>
            </a:pPr>
            <a:endParaRPr lang="en-US" altLang="ja-JP" dirty="0"/>
          </a:p>
          <a:p>
            <a:pPr marL="1062038" lvl="1" indent="-342900"/>
            <a:r>
              <a:rPr lang="ja-JP" altLang="en-US" dirty="0"/>
              <a:t>酵素の再利用性を高める</a:t>
            </a:r>
            <a:endParaRPr lang="en-US" altLang="ja-JP" dirty="0"/>
          </a:p>
          <a:p>
            <a:pPr marL="1485900" lvl="2">
              <a:buFont typeface="Wingdings" panose="05000000000000000000" pitchFamily="2" charset="2"/>
              <a:buChar char="Ø"/>
            </a:pPr>
            <a:r>
              <a:rPr lang="ja-JP" altLang="en-US" dirty="0"/>
              <a:t>　参考文献：</a:t>
            </a:r>
            <a:r>
              <a:rPr lang="en-US" altLang="ja-JP" dirty="0"/>
              <a:t>Salt-Switchable Artificial Cellulase Regulated by a DNA Aptamer</a:t>
            </a:r>
          </a:p>
          <a:p>
            <a:pPr marL="1485900" lvl="2">
              <a:buFont typeface="Wingdings" panose="05000000000000000000" pitchFamily="2" charset="2"/>
              <a:buChar char="Ø"/>
            </a:pPr>
            <a:r>
              <a:rPr kumimoji="1" lang="ja-JP" altLang="en-US" dirty="0"/>
              <a:t>　刺激応答で結合性を変化させることで、酵素の再利用性を高める</a:t>
            </a:r>
            <a:endParaRPr kumimoji="1" lang="en-US" altLang="ja-JP" dirty="0"/>
          </a:p>
          <a:p>
            <a:pPr marL="1176338" lvl="1" indent="-457200"/>
            <a:endParaRPr lang="en-US" altLang="ja-JP" dirty="0"/>
          </a:p>
          <a:p>
            <a:pPr marL="1176338" lvl="1" indent="-457200"/>
            <a:r>
              <a:rPr lang="ja-JP" altLang="en-US" dirty="0"/>
              <a:t>非特異的な結合を減らす</a:t>
            </a:r>
            <a:endParaRPr kumimoji="1" lang="en-US" altLang="ja-JP" dirty="0"/>
          </a:p>
          <a:p>
            <a:pPr marL="1657350" lvl="2" indent="-457200">
              <a:buFont typeface="Wingdings" panose="05000000000000000000" pitchFamily="2" charset="2"/>
              <a:buChar char="Ø"/>
            </a:pPr>
            <a:r>
              <a:rPr lang="ja-JP" altLang="en-US" dirty="0"/>
              <a:t>参考文献：</a:t>
            </a:r>
            <a:r>
              <a:rPr lang="en-US" altLang="ja-JP" dirty="0"/>
              <a:t>Supercharged Cellulases Show Reduced Non-Productive Binding, But Enhanced Activity, on Pretreated Lignocellulosic Biomass </a:t>
            </a:r>
          </a:p>
          <a:p>
            <a:pPr marL="1657350" lvl="2" indent="-457200">
              <a:buFont typeface="Wingdings" panose="05000000000000000000" pitchFamily="2" charset="2"/>
              <a:buChar char="Ø"/>
            </a:pPr>
            <a:r>
              <a:rPr lang="ja-JP" altLang="en-US" dirty="0"/>
              <a:t>結合ドメイン表面が負電荷となるように改変することでリグニンへの非特異的吸着を減らし、分解効率を高める</a:t>
            </a:r>
            <a:endParaRPr kumimoji="1" lang="en-US" altLang="ja-JP" dirty="0"/>
          </a:p>
          <a:p>
            <a:pPr marL="1176338" lvl="1" indent="-457200"/>
            <a:endParaRPr lang="en-US" altLang="ja-JP" dirty="0"/>
          </a:p>
          <a:p>
            <a:pPr marL="1176338" lvl="1" indent="-457200"/>
            <a:r>
              <a:rPr kumimoji="1" lang="ja-JP" altLang="en-US" dirty="0"/>
              <a:t>その他・・・</a:t>
            </a:r>
          </a:p>
        </p:txBody>
      </p:sp>
    </p:spTree>
    <p:extLst>
      <p:ext uri="{BB962C8B-B14F-4D97-AF65-F5344CB8AC3E}">
        <p14:creationId xmlns:p14="http://schemas.microsoft.com/office/powerpoint/2010/main" val="3370553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A2B4428-D41D-4114-9414-DA617329536E}"/>
              </a:ext>
            </a:extLst>
          </p:cNvPr>
          <p:cNvSpPr>
            <a:spLocks noGrp="1"/>
          </p:cNvSpPr>
          <p:nvPr>
            <p:ph type="title"/>
          </p:nvPr>
        </p:nvSpPr>
        <p:spPr/>
        <p:txBody>
          <a:bodyPr>
            <a:normAutofit/>
          </a:bodyPr>
          <a:lstStyle/>
          <a:p>
            <a:r>
              <a:rPr lang="ja-JP" altLang="en-US" dirty="0"/>
              <a:t>調査活動②の概要</a:t>
            </a:r>
          </a:p>
        </p:txBody>
      </p:sp>
      <p:sp>
        <p:nvSpPr>
          <p:cNvPr id="3" name="スライド番号プレースホルダー 2">
            <a:extLst>
              <a:ext uri="{FF2B5EF4-FFF2-40B4-BE49-F238E27FC236}">
                <a16:creationId xmlns:a16="http://schemas.microsoft.com/office/drawing/2014/main" id="{FC23FF30-547B-489C-8C66-D3426B21F619}"/>
              </a:ext>
            </a:extLst>
          </p:cNvPr>
          <p:cNvSpPr>
            <a:spLocks noGrp="1"/>
          </p:cNvSpPr>
          <p:nvPr>
            <p:ph type="sldNum" sz="quarter" idx="12"/>
          </p:nvPr>
        </p:nvSpPr>
        <p:spPr/>
        <p:txBody>
          <a:bodyPr/>
          <a:lstStyle/>
          <a:p>
            <a:fld id="{584EAAFE-CFE5-40AD-8E95-5BFF290DC5CF}" type="slidenum">
              <a:rPr kumimoji="1" lang="ja-JP" altLang="en-US" smtClean="0"/>
              <a:pPr/>
              <a:t>26</a:t>
            </a:fld>
            <a:endParaRPr kumimoji="1" lang="ja-JP" altLang="en-US"/>
          </a:p>
        </p:txBody>
      </p:sp>
      <p:sp>
        <p:nvSpPr>
          <p:cNvPr id="4" name="フッター プレースホルダー 3">
            <a:extLst>
              <a:ext uri="{FF2B5EF4-FFF2-40B4-BE49-F238E27FC236}">
                <a16:creationId xmlns:a16="http://schemas.microsoft.com/office/drawing/2014/main" id="{EC80B57D-4347-4627-874A-468AD0FDFE82}"/>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Tree>
    <p:extLst>
      <p:ext uri="{BB962C8B-B14F-4D97-AF65-F5344CB8AC3E}">
        <p14:creationId xmlns:p14="http://schemas.microsoft.com/office/powerpoint/2010/main" val="4234713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5CFF5-D4A5-490D-BB23-A152D1BC4AFE}"/>
              </a:ext>
            </a:extLst>
          </p:cNvPr>
          <p:cNvSpPr>
            <a:spLocks noGrp="1"/>
          </p:cNvSpPr>
          <p:nvPr>
            <p:ph type="title"/>
          </p:nvPr>
        </p:nvSpPr>
        <p:spPr/>
        <p:txBody>
          <a:bodyPr/>
          <a:lstStyle/>
          <a:p>
            <a:r>
              <a:rPr kumimoji="1" lang="ja-JP" altLang="en-US" dirty="0"/>
              <a:t>これまでの経緯</a:t>
            </a:r>
          </a:p>
        </p:txBody>
      </p:sp>
      <p:sp>
        <p:nvSpPr>
          <p:cNvPr id="3" name="スライド番号プレースホルダー 2">
            <a:extLst>
              <a:ext uri="{FF2B5EF4-FFF2-40B4-BE49-F238E27FC236}">
                <a16:creationId xmlns:a16="http://schemas.microsoft.com/office/drawing/2014/main" id="{D7D9E7A7-B171-4EA3-BEC5-F79151C87662}"/>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15" name="テキスト ボックス 14">
            <a:extLst>
              <a:ext uri="{FF2B5EF4-FFF2-40B4-BE49-F238E27FC236}">
                <a16:creationId xmlns:a16="http://schemas.microsoft.com/office/drawing/2014/main" id="{AF3228E4-1C9E-40D4-983A-79B06FB3F4DC}"/>
              </a:ext>
            </a:extLst>
          </p:cNvPr>
          <p:cNvSpPr txBox="1"/>
          <p:nvPr/>
        </p:nvSpPr>
        <p:spPr>
          <a:xfrm>
            <a:off x="411435" y="5003926"/>
            <a:ext cx="11596346" cy="830997"/>
          </a:xfrm>
          <a:prstGeom prst="rect">
            <a:avLst/>
          </a:prstGeom>
          <a:noFill/>
        </p:spPr>
        <p:txBody>
          <a:bodyPr wrap="square">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➡「バイオリファイナリ向けのセルロース分解酵素の設計・評価」について調査活動をしたい。</a:t>
            </a:r>
            <a:endParaRPr kumimoji="1" lang="en-US" altLang="ja-JP" sz="2400" b="1" dirty="0">
              <a:solidFill>
                <a:schemeClr val="accent1"/>
              </a:solidFill>
            </a:endParaRPr>
          </a:p>
        </p:txBody>
      </p:sp>
      <p:pic>
        <p:nvPicPr>
          <p:cNvPr id="6" name="図 5">
            <a:extLst>
              <a:ext uri="{FF2B5EF4-FFF2-40B4-BE49-F238E27FC236}">
                <a16:creationId xmlns:a16="http://schemas.microsoft.com/office/drawing/2014/main" id="{83CF15B3-1BDA-48A8-BA9B-C277E672CA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793" y="1257917"/>
            <a:ext cx="5771088" cy="3245208"/>
          </a:xfrm>
          <a:prstGeom prst="rect">
            <a:avLst/>
          </a:prstGeom>
          <a:ln>
            <a:solidFill>
              <a:schemeClr val="tx1"/>
            </a:solidFill>
          </a:ln>
        </p:spPr>
      </p:pic>
      <p:pic>
        <p:nvPicPr>
          <p:cNvPr id="8" name="図 7">
            <a:extLst>
              <a:ext uri="{FF2B5EF4-FFF2-40B4-BE49-F238E27FC236}">
                <a16:creationId xmlns:a16="http://schemas.microsoft.com/office/drawing/2014/main" id="{1AAB1FB5-361C-4D9B-9976-CB136088A1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257917"/>
            <a:ext cx="5754616" cy="3245208"/>
          </a:xfrm>
          <a:prstGeom prst="rect">
            <a:avLst/>
          </a:prstGeom>
          <a:ln>
            <a:solidFill>
              <a:schemeClr val="tx1"/>
            </a:solidFill>
          </a:ln>
        </p:spPr>
      </p:pic>
      <p:sp>
        <p:nvSpPr>
          <p:cNvPr id="4" name="テキスト ボックス 3">
            <a:extLst>
              <a:ext uri="{FF2B5EF4-FFF2-40B4-BE49-F238E27FC236}">
                <a16:creationId xmlns:a16="http://schemas.microsoft.com/office/drawing/2014/main" id="{CCE290A5-6827-4633-BA6E-4CD5161268E3}"/>
              </a:ext>
            </a:extLst>
          </p:cNvPr>
          <p:cNvSpPr txBox="1"/>
          <p:nvPr/>
        </p:nvSpPr>
        <p:spPr>
          <a:xfrm>
            <a:off x="5208337"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
        <p:nvSpPr>
          <p:cNvPr id="9" name="テキスト ボックス 8">
            <a:extLst>
              <a:ext uri="{FF2B5EF4-FFF2-40B4-BE49-F238E27FC236}">
                <a16:creationId xmlns:a16="http://schemas.microsoft.com/office/drawing/2014/main" id="{A6836BB9-81B5-4EA3-BF18-3116C219F240}"/>
              </a:ext>
            </a:extLst>
          </p:cNvPr>
          <p:cNvSpPr txBox="1"/>
          <p:nvPr/>
        </p:nvSpPr>
        <p:spPr>
          <a:xfrm>
            <a:off x="11042208"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Tree>
    <p:extLst>
      <p:ext uri="{BB962C8B-B14F-4D97-AF65-F5344CB8AC3E}">
        <p14:creationId xmlns:p14="http://schemas.microsoft.com/office/powerpoint/2010/main" val="13061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7F12C-4B57-4099-8258-3A67AB9A089D}"/>
              </a:ext>
            </a:extLst>
          </p:cNvPr>
          <p:cNvSpPr>
            <a:spLocks noGrp="1"/>
          </p:cNvSpPr>
          <p:nvPr>
            <p:ph type="title"/>
          </p:nvPr>
        </p:nvSpPr>
        <p:spPr/>
        <p:txBody>
          <a:bodyPr>
            <a:normAutofit/>
          </a:bodyPr>
          <a:lstStyle/>
          <a:p>
            <a:r>
              <a:rPr lang="ja-JP" altLang="en-US" dirty="0"/>
              <a:t>設計</a:t>
            </a:r>
            <a:r>
              <a:rPr kumimoji="1" lang="ja-JP" altLang="en-US" dirty="0"/>
              <a:t>対象（</a:t>
            </a:r>
            <a:r>
              <a:rPr kumimoji="1" lang="en-US" altLang="ja-JP" dirty="0"/>
              <a:t>TrCel7A</a:t>
            </a:r>
            <a:r>
              <a:rPr kumimoji="1" lang="ja-JP" altLang="en-US" dirty="0"/>
              <a:t>のセルロース結合ドメイン）</a:t>
            </a:r>
          </a:p>
        </p:txBody>
      </p:sp>
      <p:sp>
        <p:nvSpPr>
          <p:cNvPr id="3" name="スライド番号プレースホルダー 2">
            <a:extLst>
              <a:ext uri="{FF2B5EF4-FFF2-40B4-BE49-F238E27FC236}">
                <a16:creationId xmlns:a16="http://schemas.microsoft.com/office/drawing/2014/main" id="{C7F80FDB-3AB3-4529-B4ED-620F18D96F5A}"/>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pic>
        <p:nvPicPr>
          <p:cNvPr id="5" name="図 4" descr="散布図 が含まれている画像&#10;&#10;自動的に生成された説明">
            <a:extLst>
              <a:ext uri="{FF2B5EF4-FFF2-40B4-BE49-F238E27FC236}">
                <a16:creationId xmlns:a16="http://schemas.microsoft.com/office/drawing/2014/main" id="{A6EB194E-CA58-4882-A618-CAA1A06A2D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39678" y="1962493"/>
            <a:ext cx="4856597" cy="3746856"/>
          </a:xfrm>
          <a:prstGeom prst="rect">
            <a:avLst/>
          </a:prstGeom>
        </p:spPr>
      </p:pic>
      <p:sp>
        <p:nvSpPr>
          <p:cNvPr id="8" name="テキスト ボックス 7">
            <a:extLst>
              <a:ext uri="{FF2B5EF4-FFF2-40B4-BE49-F238E27FC236}">
                <a16:creationId xmlns:a16="http://schemas.microsoft.com/office/drawing/2014/main" id="{503E62C0-85E0-4423-B764-76647F912042}"/>
              </a:ext>
            </a:extLst>
          </p:cNvPr>
          <p:cNvSpPr txBox="1"/>
          <p:nvPr/>
        </p:nvSpPr>
        <p:spPr>
          <a:xfrm>
            <a:off x="8923414" y="6009001"/>
            <a:ext cx="3431641" cy="253916"/>
          </a:xfrm>
          <a:prstGeom prst="rect">
            <a:avLst/>
          </a:prstGeom>
          <a:noFill/>
        </p:spPr>
        <p:txBody>
          <a:bodyPr wrap="square">
            <a:spAutoFit/>
          </a:bodyPr>
          <a:lstStyle/>
          <a:p>
            <a:r>
              <a:rPr lang="ja-JP" altLang="en-US" sz="1050" dirty="0">
                <a:hlinkClick r:id="rId4"/>
              </a:rPr>
              <a:t>https://www.jsps.go.jp/seika/2016/vol3_010.html</a:t>
            </a:r>
            <a:endParaRPr lang="en-US" altLang="ja-JP" sz="1050" dirty="0"/>
          </a:p>
        </p:txBody>
      </p:sp>
      <p:sp>
        <p:nvSpPr>
          <p:cNvPr id="11" name="テキスト ボックス 10">
            <a:extLst>
              <a:ext uri="{FF2B5EF4-FFF2-40B4-BE49-F238E27FC236}">
                <a16:creationId xmlns:a16="http://schemas.microsoft.com/office/drawing/2014/main" id="{BA7785F0-D833-4D02-B175-6C33E93E7ACD}"/>
              </a:ext>
            </a:extLst>
          </p:cNvPr>
          <p:cNvSpPr txBox="1"/>
          <p:nvPr/>
        </p:nvSpPr>
        <p:spPr>
          <a:xfrm>
            <a:off x="2692344" y="5578661"/>
            <a:ext cx="7232688" cy="369332"/>
          </a:xfrm>
          <a:prstGeom prst="rect">
            <a:avLst/>
          </a:prstGeom>
          <a:noFill/>
        </p:spPr>
        <p:txBody>
          <a:bodyPr wrap="square">
            <a:spAutoFit/>
          </a:bodyPr>
          <a:lstStyle/>
          <a:p>
            <a:r>
              <a:rPr kumimoji="1" lang="ja-JP" altLang="en-US" dirty="0"/>
              <a:t>セルロース表面で反応を行うセルロース分解酵素の立体構造（</a:t>
            </a:r>
            <a:r>
              <a:rPr kumimoji="1" lang="en-US" altLang="ja-JP" b="1" dirty="0">
                <a:solidFill>
                  <a:srgbClr val="00CCFF"/>
                </a:solidFill>
              </a:rPr>
              <a:t>TrCel7A</a:t>
            </a:r>
            <a:r>
              <a:rPr kumimoji="1" lang="ja-JP" altLang="en-US" dirty="0"/>
              <a:t>）</a:t>
            </a:r>
            <a:endParaRPr lang="ja-JP" altLang="en-US" dirty="0"/>
          </a:p>
        </p:txBody>
      </p:sp>
      <p:sp>
        <p:nvSpPr>
          <p:cNvPr id="4" name="テキスト ボックス 3">
            <a:extLst>
              <a:ext uri="{FF2B5EF4-FFF2-40B4-BE49-F238E27FC236}">
                <a16:creationId xmlns:a16="http://schemas.microsoft.com/office/drawing/2014/main" id="{88C11026-0B9A-4659-BA49-8AD4AC5D5670}"/>
              </a:ext>
            </a:extLst>
          </p:cNvPr>
          <p:cNvSpPr txBox="1"/>
          <p:nvPr/>
        </p:nvSpPr>
        <p:spPr>
          <a:xfrm>
            <a:off x="2034584" y="2967335"/>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12" name="テキスト ボックス 11">
            <a:extLst>
              <a:ext uri="{FF2B5EF4-FFF2-40B4-BE49-F238E27FC236}">
                <a16:creationId xmlns:a16="http://schemas.microsoft.com/office/drawing/2014/main" id="{4D3C6E0A-0322-46B2-A7A7-0D50FC522FED}"/>
              </a:ext>
            </a:extLst>
          </p:cNvPr>
          <p:cNvSpPr txBox="1"/>
          <p:nvPr/>
        </p:nvSpPr>
        <p:spPr>
          <a:xfrm>
            <a:off x="7596433" y="2454601"/>
            <a:ext cx="1739073" cy="369332"/>
          </a:xfrm>
          <a:prstGeom prst="rect">
            <a:avLst/>
          </a:prstGeom>
          <a:noFill/>
        </p:spPr>
        <p:txBody>
          <a:bodyPr wrap="square" rtlCol="0">
            <a:spAutoFit/>
          </a:bodyPr>
          <a:lstStyle/>
          <a:p>
            <a:pPr algn="ctr"/>
            <a:r>
              <a:rPr kumimoji="1" lang="ja-JP" altLang="en-US" dirty="0"/>
              <a:t>触媒ドメイン</a:t>
            </a:r>
          </a:p>
        </p:txBody>
      </p:sp>
      <p:sp>
        <p:nvSpPr>
          <p:cNvPr id="7" name="テキスト ボックス 6">
            <a:extLst>
              <a:ext uri="{FF2B5EF4-FFF2-40B4-BE49-F238E27FC236}">
                <a16:creationId xmlns:a16="http://schemas.microsoft.com/office/drawing/2014/main" id="{C694E539-61C1-459B-A762-96B5C6A05306}"/>
              </a:ext>
            </a:extLst>
          </p:cNvPr>
          <p:cNvSpPr txBox="1"/>
          <p:nvPr/>
        </p:nvSpPr>
        <p:spPr>
          <a:xfrm>
            <a:off x="1632161" y="860094"/>
            <a:ext cx="8655190" cy="1015663"/>
          </a:xfrm>
          <a:prstGeom prst="rect">
            <a:avLst/>
          </a:prstGeom>
          <a:noFill/>
        </p:spPr>
        <p:txBody>
          <a:bodyPr wrap="none" rtlCol="0">
            <a:spAutoFit/>
          </a:bodyPr>
          <a:lstStyle/>
          <a:p>
            <a:r>
              <a:rPr kumimoji="1" lang="en-US" altLang="ja-JP" sz="2000" b="1" dirty="0">
                <a:solidFill>
                  <a:srgbClr val="00CCFF"/>
                </a:solidFill>
              </a:rPr>
              <a:t>TrCel7A</a:t>
            </a:r>
            <a:r>
              <a:rPr kumimoji="1" lang="ja-JP" altLang="en-US" sz="2000" b="1" dirty="0">
                <a:solidFill>
                  <a:schemeClr val="accent1"/>
                </a:solidFill>
              </a:rPr>
              <a:t>：子嚢菌</a:t>
            </a:r>
            <a:r>
              <a:rPr kumimoji="1" lang="en-US" altLang="ja-JP" sz="2000" b="1" i="1" dirty="0">
                <a:solidFill>
                  <a:schemeClr val="accent1"/>
                </a:solidFill>
              </a:rPr>
              <a:t>Trichoderma </a:t>
            </a:r>
            <a:r>
              <a:rPr kumimoji="1" lang="en-US" altLang="ja-JP" sz="2000" b="1" i="1" dirty="0" err="1">
                <a:solidFill>
                  <a:schemeClr val="accent1"/>
                </a:solidFill>
              </a:rPr>
              <a:t>reesei</a:t>
            </a:r>
            <a:r>
              <a:rPr kumimoji="1" lang="ja-JP" altLang="en-US" sz="2000" b="1" dirty="0">
                <a:solidFill>
                  <a:schemeClr val="accent1"/>
                </a:solidFill>
              </a:rPr>
              <a:t>由来</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　 糖質加水分解酵素ファミリー</a:t>
            </a:r>
            <a:r>
              <a:rPr kumimoji="1" lang="en-US" altLang="ja-JP" sz="2000" b="1" dirty="0">
                <a:solidFill>
                  <a:schemeClr val="accent1"/>
                </a:solidFill>
              </a:rPr>
              <a:t>7</a:t>
            </a:r>
            <a:r>
              <a:rPr kumimoji="1" lang="ja-JP" altLang="en-US" sz="2000" b="1" dirty="0">
                <a:solidFill>
                  <a:schemeClr val="accent1"/>
                </a:solidFill>
              </a:rPr>
              <a:t>（</a:t>
            </a:r>
            <a:r>
              <a:rPr kumimoji="1" lang="en-US" altLang="ja-JP" sz="2000" b="1" dirty="0">
                <a:solidFill>
                  <a:schemeClr val="accent1"/>
                </a:solidFill>
              </a:rPr>
              <a:t>GH7</a:t>
            </a:r>
            <a:r>
              <a:rPr kumimoji="1" lang="ja-JP" altLang="en-US" sz="2000" b="1" dirty="0">
                <a:solidFill>
                  <a:schemeClr val="accent1"/>
                </a:solidFill>
              </a:rPr>
              <a:t>）に属するセルロース分解酵素</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セルロース結合ドメイン</a:t>
            </a:r>
            <a:r>
              <a:rPr kumimoji="1" lang="en-US" altLang="ja-JP" sz="2000" b="1" dirty="0">
                <a:solidFill>
                  <a:srgbClr val="00CCFF"/>
                </a:solidFill>
              </a:rPr>
              <a:t>TrCBM1</a:t>
            </a:r>
            <a:r>
              <a:rPr kumimoji="1" lang="ja-JP" altLang="en-US" sz="2000" b="1" dirty="0">
                <a:solidFill>
                  <a:schemeClr val="accent1"/>
                </a:solidFill>
              </a:rPr>
              <a:t>と化学反応を行う触媒ドメインで構成</a:t>
            </a:r>
            <a:endParaRPr kumimoji="1" lang="en-US" altLang="ja-JP" sz="2000" b="1" dirty="0">
              <a:solidFill>
                <a:schemeClr val="accent1"/>
              </a:solidFill>
            </a:endParaRPr>
          </a:p>
        </p:txBody>
      </p:sp>
    </p:spTree>
    <p:extLst>
      <p:ext uri="{BB962C8B-B14F-4D97-AF65-F5344CB8AC3E}">
        <p14:creationId xmlns:p14="http://schemas.microsoft.com/office/powerpoint/2010/main" val="4222709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表 41">
            <a:extLst>
              <a:ext uri="{FF2B5EF4-FFF2-40B4-BE49-F238E27FC236}">
                <a16:creationId xmlns:a16="http://schemas.microsoft.com/office/drawing/2014/main" id="{0105AAC0-8E2C-4DD6-A627-E8532BC073A6}"/>
              </a:ext>
            </a:extLst>
          </p:cNvPr>
          <p:cNvGraphicFramePr>
            <a:graphicFrameLocks noGrp="1"/>
          </p:cNvGraphicFramePr>
          <p:nvPr/>
        </p:nvGraphicFramePr>
        <p:xfrm>
          <a:off x="601765" y="1523358"/>
          <a:ext cx="11122772" cy="4257726"/>
        </p:xfrm>
        <a:graphic>
          <a:graphicData uri="http://schemas.openxmlformats.org/drawingml/2006/table">
            <a:tbl>
              <a:tblPr firstRow="1" bandRow="1">
                <a:tableStyleId>{5C22544A-7EE6-4342-B048-85BDC9FD1C3A}</a:tableStyleId>
              </a:tblPr>
              <a:tblGrid>
                <a:gridCol w="3021970">
                  <a:extLst>
                    <a:ext uri="{9D8B030D-6E8A-4147-A177-3AD203B41FA5}">
                      <a16:colId xmlns:a16="http://schemas.microsoft.com/office/drawing/2014/main" val="469456076"/>
                    </a:ext>
                  </a:extLst>
                </a:gridCol>
                <a:gridCol w="8100802">
                  <a:extLst>
                    <a:ext uri="{9D8B030D-6E8A-4147-A177-3AD203B41FA5}">
                      <a16:colId xmlns:a16="http://schemas.microsoft.com/office/drawing/2014/main" val="151254145"/>
                    </a:ext>
                  </a:extLst>
                </a:gridCol>
              </a:tblGrid>
              <a:tr h="457895">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ja-JP" altLang="en-US" dirty="0"/>
                        <a:t>背景、</a:t>
                      </a:r>
                      <a:r>
                        <a:rPr kumimoji="1" lang="en-US" altLang="ja-JP" dirty="0"/>
                        <a:t>2Q</a:t>
                      </a:r>
                      <a:r>
                        <a:rPr kumimoji="1" lang="ja-JP" altLang="en-US" dirty="0"/>
                        <a:t>実施結果</a:t>
                      </a:r>
                      <a:endParaRPr kumimoji="1" lang="en-US" altLang="ja-JP" dirty="0"/>
                    </a:p>
                  </a:txBody>
                  <a:tcPr/>
                </a:tc>
                <a:extLst>
                  <a:ext uri="{0D108BD9-81ED-4DB2-BD59-A6C34878D82A}">
                    <a16:rowId xmlns:a16="http://schemas.microsoft.com/office/drawing/2014/main" val="2071979488"/>
                  </a:ext>
                </a:extLst>
              </a:tr>
              <a:tr h="1284409">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262757">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252665">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9" name="正方形/長方形 8">
            <a:extLst>
              <a:ext uri="{FF2B5EF4-FFF2-40B4-BE49-F238E27FC236}">
                <a16:creationId xmlns:a16="http://schemas.microsoft.com/office/drawing/2014/main" id="{2AB5B194-02B9-42E4-BEFF-FD062B046205}"/>
              </a:ext>
            </a:extLst>
          </p:cNvPr>
          <p:cNvSpPr/>
          <p:nvPr/>
        </p:nvSpPr>
        <p:spPr>
          <a:xfrm>
            <a:off x="1185868" y="1069436"/>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a:bodyPr>
          <a:lstStyle/>
          <a:p>
            <a:r>
              <a:rPr lang="en-US" altLang="ja-JP" dirty="0"/>
              <a:t>2Q</a:t>
            </a:r>
            <a:r>
              <a:rPr lang="ja-JP" altLang="en-US" dirty="0"/>
              <a:t>の実験</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29</a:t>
            </a:fld>
            <a:endParaRPr kumimoji="1" lang="ja-JP" altLang="en-US"/>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656180" y="2254821"/>
            <a:ext cx="2747362" cy="646331"/>
            <a:chOff x="567323" y="3010029"/>
            <a:chExt cx="2747362" cy="646331"/>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67323" y="3010029"/>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643074" y="3581968"/>
            <a:ext cx="2760468" cy="646331"/>
            <a:chOff x="554217" y="4575623"/>
            <a:chExt cx="2760468" cy="646331"/>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554217" y="4575623"/>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781728" y="3381669"/>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b="1" dirty="0">
                <a:solidFill>
                  <a:schemeClr val="accent1"/>
                </a:solidFill>
              </a:rPr>
              <a:t>PcCel6A</a:t>
            </a:r>
            <a:r>
              <a:rPr kumimoji="1" lang="ja-JP" altLang="en-US" sz="1600" b="1" dirty="0">
                <a:solidFill>
                  <a:schemeClr val="accent1"/>
                </a:solidFill>
              </a:rPr>
              <a:t>（対象①）</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a:t>
            </a:r>
            <a:r>
              <a:rPr kumimoji="1" lang="ja-JP" altLang="en-US" sz="1600" b="1" i="1" dirty="0">
                <a:solidFill>
                  <a:srgbClr val="FF0000"/>
                </a:solidFill>
              </a:rPr>
              <a:t>発現量が少なく、</a:t>
            </a:r>
            <a:endParaRPr kumimoji="1" lang="en-US" altLang="ja-JP" sz="1600" b="1" i="1" dirty="0">
              <a:solidFill>
                <a:srgbClr val="FF0000"/>
              </a:solidFill>
            </a:endParaRPr>
          </a:p>
          <a:p>
            <a:r>
              <a:rPr kumimoji="1" lang="ja-JP" altLang="en-US" sz="1600" b="1" i="1" dirty="0">
                <a:solidFill>
                  <a:srgbClr val="FF0000"/>
                </a:solidFill>
              </a:rPr>
              <a:t>　　　　　　　　　　　　　　　　　　　　　　　　　　　　　　　一部基質で活性の有無の判断に至らず。</a:t>
            </a:r>
            <a:endParaRPr kumimoji="1" lang="en-US" altLang="ja-JP" sz="1600" b="1" i="1"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663547" y="4852861"/>
            <a:ext cx="2739995" cy="646331"/>
            <a:chOff x="574690" y="3038825"/>
            <a:chExt cx="2739995" cy="646331"/>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574690" y="303882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17055" y="862402"/>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785611" y="4655373"/>
            <a:ext cx="7407610"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r>
              <a:rPr kumimoji="1" lang="en-US" altLang="ja-JP" sz="1400" i="1" dirty="0">
                <a:solidFill>
                  <a:schemeClr val="tx1"/>
                </a:solidFill>
              </a:rPr>
              <a:t>	</a:t>
            </a:r>
            <a:r>
              <a:rPr kumimoji="1" lang="ja-JP" altLang="en-US" sz="1400" i="1" dirty="0">
                <a:solidFill>
                  <a:schemeClr val="tx1"/>
                </a:solidFill>
              </a:rPr>
              <a:t>理由：長時間かかる</a:t>
            </a:r>
            <a:r>
              <a:rPr kumimoji="1" lang="en-US" altLang="ja-JP" sz="1400" i="1" dirty="0">
                <a:solidFill>
                  <a:schemeClr val="tx1"/>
                </a:solidFill>
              </a:rPr>
              <a:t>…</a:t>
            </a: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b="1" dirty="0">
                <a:solidFill>
                  <a:schemeClr val="tx1"/>
                </a:solidFill>
              </a:rPr>
              <a:t>➡代わりに②③を用いて酵母（</a:t>
            </a:r>
            <a:r>
              <a:rPr kumimoji="1" lang="en-US" altLang="ja-JP" sz="1600" b="1" i="1" dirty="0">
                <a:solidFill>
                  <a:schemeClr val="tx1"/>
                </a:solidFill>
              </a:rPr>
              <a:t> Pichia pastoris </a:t>
            </a:r>
            <a:r>
              <a:rPr kumimoji="1" lang="ja-JP" altLang="en-US" sz="1600" b="1" dirty="0">
                <a:solidFill>
                  <a:schemeClr val="tx1"/>
                </a:solidFill>
              </a:rPr>
              <a:t>）で発現を実施</a:t>
            </a:r>
            <a:endParaRPr kumimoji="1" lang="en-US" altLang="ja-JP" sz="1600" b="1" dirty="0">
              <a:solidFill>
                <a:schemeClr val="tx1"/>
              </a:solidFill>
            </a:endParaRP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6" name="正方形/長方形 35">
            <a:extLst>
              <a:ext uri="{FF2B5EF4-FFF2-40B4-BE49-F238E27FC236}">
                <a16:creationId xmlns:a16="http://schemas.microsoft.com/office/drawing/2014/main" id="{C7B9BA68-EE25-4CA5-B717-2064740DDC8D}"/>
              </a:ext>
            </a:extLst>
          </p:cNvPr>
          <p:cNvSpPr/>
          <p:nvPr/>
        </p:nvSpPr>
        <p:spPr>
          <a:xfrm>
            <a:off x="4092903" y="2381260"/>
            <a:ext cx="762278" cy="12855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744971" y="1963977"/>
            <a:ext cx="8107648"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（触媒ドメイン）と</a:t>
            </a:r>
            <a:r>
              <a:rPr kumimoji="1" lang="en-US" altLang="ja-JP" sz="1600" dirty="0">
                <a:solidFill>
                  <a:schemeClr val="tx1"/>
                </a:solidFill>
              </a:rPr>
              <a:t>TrCBM1</a:t>
            </a:r>
            <a:r>
              <a:rPr kumimoji="1" lang="ja-JP" altLang="en-US" sz="1600" dirty="0">
                <a:solidFill>
                  <a:schemeClr val="tx1"/>
                </a:solidFill>
              </a:rPr>
              <a:t>（結合ドメイン）のキメラ</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en-US" altLang="ja-JP" sz="1600" dirty="0">
                <a:solidFill>
                  <a:schemeClr val="tx1"/>
                </a:solidFill>
              </a:rPr>
              <a:t>	</a:t>
            </a:r>
            <a:r>
              <a:rPr kumimoji="1" lang="ja-JP" altLang="en-US" sz="1400" dirty="0">
                <a:solidFill>
                  <a:schemeClr val="tx1">
                    <a:lumMod val="50000"/>
                    <a:lumOff val="50000"/>
                  </a:schemeClr>
                </a:solidFill>
              </a:rPr>
              <a:t>触媒ドメインのみの</a:t>
            </a:r>
            <a:r>
              <a:rPr kumimoji="1" lang="en-US" altLang="ja-JP" sz="1400" dirty="0">
                <a:solidFill>
                  <a:schemeClr val="tx1">
                    <a:lumMod val="50000"/>
                    <a:lumOff val="50000"/>
                  </a:schemeClr>
                </a:solidFill>
              </a:rPr>
              <a:t>Cel7A</a:t>
            </a: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）での発現と活性を確認</a:t>
            </a:r>
            <a:endParaRPr kumimoji="1" lang="en-US" altLang="ja-JP" sz="1600" b="1" dirty="0">
              <a:solidFill>
                <a:srgbClr val="FF0000"/>
              </a:solidFill>
            </a:endParaRPr>
          </a:p>
          <a:p>
            <a:pPr marL="285750" indent="-285750">
              <a:buFont typeface="Wingdings" panose="05000000000000000000" pitchFamily="2" charset="2"/>
              <a:buChar char="l"/>
            </a:pPr>
            <a:endParaRPr kumimoji="1" lang="en-US" altLang="ja-JP" sz="1600" dirty="0">
              <a:solidFill>
                <a:schemeClr val="tx1"/>
              </a:solidFill>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452494" y="5821593"/>
            <a:ext cx="11400125" cy="400110"/>
          </a:xfrm>
          <a:prstGeom prst="rect">
            <a:avLst/>
          </a:prstGeom>
          <a:noFill/>
        </p:spPr>
        <p:txBody>
          <a:bodyPr wrap="square">
            <a:spAutoFit/>
          </a:bodyPr>
          <a:lstStyle/>
          <a:p>
            <a:r>
              <a:rPr lang="ja-JP" altLang="en-US" sz="2000" b="1" dirty="0">
                <a:solidFill>
                  <a:srgbClr val="FF0000"/>
                </a:solidFill>
              </a:rPr>
              <a:t>➡これまで難しいとされていた</a:t>
            </a:r>
            <a:r>
              <a:rPr lang="en-US" altLang="ja-JP" sz="2000" b="1" dirty="0">
                <a:solidFill>
                  <a:srgbClr val="FF0000"/>
                </a:solidFill>
              </a:rPr>
              <a:t>GH7</a:t>
            </a:r>
            <a:r>
              <a:rPr lang="ja-JP" altLang="en-US" sz="2000" b="1" dirty="0">
                <a:solidFill>
                  <a:srgbClr val="FF0000"/>
                </a:solidFill>
              </a:rPr>
              <a:t>に属するセルロース分解酵素の酵母（</a:t>
            </a:r>
            <a:r>
              <a:rPr lang="en-US" altLang="ja-JP" sz="2000" b="1" i="1" dirty="0">
                <a:solidFill>
                  <a:srgbClr val="FF0000"/>
                </a:solidFill>
              </a:rPr>
              <a:t>Pichia pastoris</a:t>
            </a:r>
            <a:r>
              <a:rPr lang="ja-JP" altLang="en-US" sz="2000" b="1" dirty="0">
                <a:solidFill>
                  <a:srgbClr val="FF0000"/>
                </a:solidFill>
              </a:rPr>
              <a:t>）での発現は可能</a:t>
            </a:r>
          </a:p>
        </p:txBody>
      </p:sp>
      <p:sp>
        <p:nvSpPr>
          <p:cNvPr id="3" name="正方形/長方形 2">
            <a:extLst>
              <a:ext uri="{FF2B5EF4-FFF2-40B4-BE49-F238E27FC236}">
                <a16:creationId xmlns:a16="http://schemas.microsoft.com/office/drawing/2014/main" id="{7927733F-A5B4-4311-9DB3-D82A05DCA393}"/>
              </a:ext>
            </a:extLst>
          </p:cNvPr>
          <p:cNvSpPr/>
          <p:nvPr/>
        </p:nvSpPr>
        <p:spPr>
          <a:xfrm>
            <a:off x="9794240" y="6329386"/>
            <a:ext cx="1930297" cy="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913041" y="6312814"/>
            <a:ext cx="3170481" cy="523220"/>
          </a:xfrm>
          <a:prstGeom prst="rect">
            <a:avLst/>
          </a:prstGeom>
          <a:noFill/>
        </p:spPr>
        <p:txBody>
          <a:bodyPr wrap="square">
            <a:spAutoFit/>
          </a:bodyPr>
          <a:lstStyle/>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補足</a:t>
            </a:r>
            <a:r>
              <a:rPr lang="ja-JP" altLang="en-US" sz="1400" dirty="0">
                <a:solidFill>
                  <a:srgbClr val="212121"/>
                </a:solidFill>
                <a:latin typeface="BlinkMacSystemFont"/>
              </a:rPr>
              <a:t>１「実験対象」参照</a:t>
            </a:r>
            <a:endParaRPr lang="en-US" altLang="ja-JP" sz="1400" dirty="0">
              <a:solidFill>
                <a:srgbClr val="212121"/>
              </a:solidFill>
              <a:latin typeface="BlinkMacSystemFont"/>
            </a:endParaRPr>
          </a:p>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参考文献１</a:t>
            </a:r>
            <a:r>
              <a:rPr lang="ja-JP" altLang="en-US" sz="1400" dirty="0">
                <a:solidFill>
                  <a:srgbClr val="212121"/>
                </a:solidFill>
                <a:latin typeface="BlinkMacSystemFont"/>
              </a:rPr>
              <a:t>　　</a:t>
            </a:r>
            <a:r>
              <a:rPr lang="en-US" altLang="ja-JP" sz="1400" dirty="0">
                <a:solidFill>
                  <a:srgbClr val="212121"/>
                </a:solidFill>
                <a:latin typeface="BlinkMacSystemFont"/>
              </a:rPr>
              <a:t>***</a:t>
            </a:r>
            <a:r>
              <a:rPr lang="ja-JP" altLang="en-US" sz="1400" dirty="0">
                <a:solidFill>
                  <a:srgbClr val="212121"/>
                </a:solidFill>
                <a:latin typeface="BlinkMacSystemFont"/>
              </a:rPr>
              <a:t> 参考文献２</a:t>
            </a:r>
            <a:endParaRPr lang="ja-JP" altLang="en-US" sz="1400" dirty="0"/>
          </a:p>
        </p:txBody>
      </p:sp>
      <p:sp>
        <p:nvSpPr>
          <p:cNvPr id="2" name="テキスト ボックス 1">
            <a:extLst>
              <a:ext uri="{FF2B5EF4-FFF2-40B4-BE49-F238E27FC236}">
                <a16:creationId xmlns:a16="http://schemas.microsoft.com/office/drawing/2014/main" id="{C34C009F-9EA1-4371-A7C4-15DDB80CDE90}"/>
              </a:ext>
            </a:extLst>
          </p:cNvPr>
          <p:cNvSpPr txBox="1"/>
          <p:nvPr/>
        </p:nvSpPr>
        <p:spPr>
          <a:xfrm>
            <a:off x="2463918" y="4867079"/>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
        <p:nvSpPr>
          <p:cNvPr id="40" name="テキスト ボックス 39">
            <a:extLst>
              <a:ext uri="{FF2B5EF4-FFF2-40B4-BE49-F238E27FC236}">
                <a16:creationId xmlns:a16="http://schemas.microsoft.com/office/drawing/2014/main" id="{0DBD18BF-3B38-4B3E-8183-D033A4AEC696}"/>
              </a:ext>
            </a:extLst>
          </p:cNvPr>
          <p:cNvSpPr txBox="1"/>
          <p:nvPr/>
        </p:nvSpPr>
        <p:spPr>
          <a:xfrm>
            <a:off x="2485030" y="2288052"/>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Tree>
    <p:extLst>
      <p:ext uri="{BB962C8B-B14F-4D97-AF65-F5344CB8AC3E}">
        <p14:creationId xmlns:p14="http://schemas.microsoft.com/office/powerpoint/2010/main" val="82947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t>成果報告　</a:t>
            </a:r>
            <a:r>
              <a:rPr lang="en-US" altLang="ja-JP" sz="2400" dirty="0"/>
              <a:t>30</a:t>
            </a:r>
            <a:r>
              <a:rPr lang="ja-JP" altLang="en-US" sz="2400" dirty="0"/>
              <a:t>分～</a:t>
            </a:r>
            <a:r>
              <a:rPr lang="en-US" altLang="ja-JP" sz="2400" dirty="0"/>
              <a:t>45</a:t>
            </a:r>
            <a:r>
              <a:rPr lang="ja-JP" altLang="en-US" sz="2400" dirty="0"/>
              <a:t>分程度</a:t>
            </a:r>
            <a:endParaRPr lang="en-US" altLang="ja-JP" sz="2400" dirty="0"/>
          </a:p>
          <a:p>
            <a:pPr lvl="1"/>
            <a:r>
              <a:rPr lang="ja-JP" altLang="en-US" sz="2000" dirty="0"/>
              <a:t>活動内容の振り返り（熊谷、概要のみ抜粋）</a:t>
            </a:r>
          </a:p>
          <a:p>
            <a:pPr lvl="1"/>
            <a:r>
              <a:rPr lang="ja-JP" altLang="en-US" sz="2000" dirty="0"/>
              <a:t>実験パート（原）</a:t>
            </a:r>
          </a:p>
          <a:p>
            <a:r>
              <a:rPr lang="ja-JP" altLang="en-US" sz="2400" dirty="0"/>
              <a:t>成果や取り組みに関するレビュー　</a:t>
            </a:r>
            <a:r>
              <a:rPr lang="en-US" altLang="ja-JP" sz="2400" dirty="0"/>
              <a:t>30</a:t>
            </a:r>
            <a:r>
              <a:rPr lang="ja-JP" altLang="en-US" sz="2400" dirty="0"/>
              <a:t>分程度</a:t>
            </a:r>
            <a:endParaRPr lang="en-US" altLang="ja-JP" sz="2400" dirty="0"/>
          </a:p>
          <a:p>
            <a:r>
              <a:rPr lang="ja-JP" altLang="en-US" sz="2400" dirty="0"/>
              <a:t>今後についてご相談（熊谷）　</a:t>
            </a:r>
            <a:r>
              <a:rPr lang="en-US" altLang="ja-JP" sz="2400" dirty="0"/>
              <a:t>15</a:t>
            </a:r>
            <a:r>
              <a:rPr lang="ja-JP" altLang="en-US" sz="2400" dirty="0"/>
              <a:t>分程度</a:t>
            </a:r>
          </a:p>
        </p:txBody>
      </p:sp>
    </p:spTree>
    <p:extLst>
      <p:ext uri="{BB962C8B-B14F-4D97-AF65-F5344CB8AC3E}">
        <p14:creationId xmlns:p14="http://schemas.microsoft.com/office/powerpoint/2010/main" val="258699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1723F-BC4C-47E4-878B-5B3136B44F21}"/>
              </a:ext>
            </a:extLst>
          </p:cNvPr>
          <p:cNvSpPr>
            <a:spLocks noGrp="1"/>
          </p:cNvSpPr>
          <p:nvPr>
            <p:ph type="title"/>
          </p:nvPr>
        </p:nvSpPr>
        <p:spPr/>
        <p:txBody>
          <a:bodyPr/>
          <a:lstStyle/>
          <a:p>
            <a:r>
              <a:rPr kumimoji="1" lang="ja-JP" altLang="en-US" dirty="0"/>
              <a:t>セルロース分解酵素の合成・評価の実施可能性確認</a:t>
            </a:r>
            <a:endParaRPr kumimoji="1" lang="en-US" altLang="ja-JP" dirty="0"/>
          </a:p>
        </p:txBody>
      </p:sp>
      <p:sp>
        <p:nvSpPr>
          <p:cNvPr id="3" name="スライド番号プレースホルダー 2">
            <a:extLst>
              <a:ext uri="{FF2B5EF4-FFF2-40B4-BE49-F238E27FC236}">
                <a16:creationId xmlns:a16="http://schemas.microsoft.com/office/drawing/2014/main" id="{0402E1A7-5889-4B50-88C0-60319A1F77E5}"/>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 name="テキスト ボックス 3">
            <a:extLst>
              <a:ext uri="{FF2B5EF4-FFF2-40B4-BE49-F238E27FC236}">
                <a16:creationId xmlns:a16="http://schemas.microsoft.com/office/drawing/2014/main" id="{532D24A7-28A8-43D9-8D72-C309F0BCA555}"/>
              </a:ext>
            </a:extLst>
          </p:cNvPr>
          <p:cNvSpPr txBox="1"/>
          <p:nvPr/>
        </p:nvSpPr>
        <p:spPr>
          <a:xfrm>
            <a:off x="704595" y="952005"/>
            <a:ext cx="10825399" cy="5139869"/>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800" b="1" dirty="0">
                <a:solidFill>
                  <a:schemeClr val="accent1"/>
                </a:solidFill>
              </a:rPr>
              <a:t>目的　</a:t>
            </a:r>
            <a:r>
              <a:rPr kumimoji="1" lang="ja-JP" altLang="en-US" sz="1800" dirty="0"/>
              <a:t>バイオリファイナリ向けのセルロース分解酵素の「設計・実験</a:t>
            </a:r>
            <a:r>
              <a:rPr kumimoji="1" lang="ja-JP" altLang="en-US" dirty="0"/>
              <a:t>・</a:t>
            </a:r>
            <a:r>
              <a:rPr kumimoji="1" lang="ja-JP" altLang="en-US" sz="1800" dirty="0"/>
              <a:t>評価」の実施可能性の確認</a:t>
            </a:r>
            <a:endParaRPr kumimoji="1" lang="en-US" altLang="ja-JP" sz="1800" dirty="0"/>
          </a:p>
          <a:p>
            <a:pPr marL="285750" indent="-285750">
              <a:buFont typeface="Wingdings" panose="05000000000000000000" pitchFamily="2" charset="2"/>
              <a:buChar char="n"/>
            </a:pPr>
            <a:r>
              <a:rPr kumimoji="1" lang="ja-JP" altLang="en-US" sz="1800" b="1" dirty="0">
                <a:solidFill>
                  <a:schemeClr val="accent1"/>
                </a:solidFill>
              </a:rPr>
              <a:t>目標</a:t>
            </a:r>
            <a:r>
              <a:rPr kumimoji="1" lang="ja-JP" altLang="en-US" b="1" dirty="0">
                <a:solidFill>
                  <a:schemeClr val="accent1"/>
                </a:solidFill>
              </a:rPr>
              <a:t>　</a:t>
            </a:r>
            <a:r>
              <a:rPr kumimoji="1" lang="ja-JP" altLang="en-US" sz="1800" dirty="0"/>
              <a:t>セルロース分解酵素の</a:t>
            </a:r>
            <a:r>
              <a:rPr kumimoji="1" lang="en-US" altLang="ja-JP" sz="1800" dirty="0"/>
              <a:t>Wet</a:t>
            </a:r>
            <a:r>
              <a:rPr kumimoji="1" lang="ja-JP" altLang="en-US" sz="1800" dirty="0"/>
              <a:t>評価のプロトコルを理解し、</a:t>
            </a:r>
            <a:r>
              <a:rPr kumimoji="1" lang="ja-JP" altLang="en-US" dirty="0"/>
              <a:t>「設計・実験・評価」の流れを確立する。</a:t>
            </a:r>
            <a:endParaRPr kumimoji="1" lang="en-US" altLang="ja-JP" sz="1800" dirty="0"/>
          </a:p>
          <a:p>
            <a:pPr marL="285750" indent="-285750">
              <a:buFont typeface="Wingdings" panose="05000000000000000000" pitchFamily="2" charset="2"/>
              <a:buChar char="n"/>
            </a:pPr>
            <a:endParaRPr kumimoji="1" lang="en-US" altLang="ja-JP"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計画概要　</a:t>
            </a:r>
            <a:r>
              <a:rPr kumimoji="1" lang="en-US" altLang="ja-JP" dirty="0"/>
              <a:t>3</a:t>
            </a:r>
            <a:r>
              <a:rPr kumimoji="1" lang="ja-JP" altLang="en-US" dirty="0"/>
              <a:t>つのセルロース分解酵素</a:t>
            </a:r>
            <a:r>
              <a:rPr kumimoji="1" lang="en-US" altLang="ja-JP" sz="1400" dirty="0"/>
              <a:t>* </a:t>
            </a:r>
            <a:r>
              <a:rPr kumimoji="1" lang="ja-JP" altLang="en-US" dirty="0"/>
              <a:t>を対象として、以下の実験を実施する。</a:t>
            </a:r>
            <a:endParaRPr kumimoji="1" lang="en-US" altLang="ja-JP" dirty="0"/>
          </a:p>
          <a:p>
            <a:endParaRPr kumimoji="1" lang="en-US" altLang="ja-JP" sz="1200" dirty="0"/>
          </a:p>
          <a:p>
            <a:pPr marL="742950" lvl="1" indent="-285750">
              <a:buFont typeface="Arial" panose="020B0604020202020204" pitchFamily="34" charset="0"/>
              <a:buChar char="•"/>
            </a:pPr>
            <a:r>
              <a:rPr kumimoji="1" lang="ja-JP" altLang="en-US" b="1" dirty="0">
                <a:solidFill>
                  <a:schemeClr val="accent1"/>
                </a:solidFill>
              </a:rPr>
              <a:t>対象②（</a:t>
            </a:r>
            <a:r>
              <a:rPr kumimoji="1" lang="en-US" altLang="ja-JP" b="1" dirty="0">
                <a:solidFill>
                  <a:schemeClr val="accent1"/>
                </a:solidFill>
              </a:rPr>
              <a:t>TeCel7A-TrCBM1</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「設計したタンパク質の発現・評価」実施可能性、設計</a:t>
            </a:r>
            <a:r>
              <a:rPr kumimoji="1" lang="en-US" altLang="ja-JP" dirty="0"/>
              <a:t>CBD</a:t>
            </a:r>
            <a:r>
              <a:rPr kumimoji="1" lang="ja-JP" altLang="en-US" dirty="0"/>
              <a:t>とセルロース分解活性との関係性の検証</a:t>
            </a:r>
            <a:endParaRPr kumimoji="1" lang="en-US" altLang="ja-JP" dirty="0"/>
          </a:p>
          <a:p>
            <a:r>
              <a:rPr kumimoji="1" lang="en-US" altLang="ja-JP" dirty="0"/>
              <a:t>		</a:t>
            </a:r>
            <a:r>
              <a:rPr kumimoji="1" lang="ja-JP" altLang="en-US" dirty="0"/>
              <a:t>内容　複数の設計</a:t>
            </a:r>
            <a:r>
              <a:rPr kumimoji="1" lang="en-US" altLang="ja-JP" dirty="0"/>
              <a:t>CBD</a:t>
            </a:r>
            <a:r>
              <a:rPr kumimoji="1" lang="ja-JP" altLang="en-US" dirty="0"/>
              <a:t>に組み換えたセルロース分解酵素を合成し、活性を測定する。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対象③（</a:t>
            </a:r>
            <a:r>
              <a:rPr kumimoji="1" lang="en-US" altLang="ja-JP" b="1" dirty="0">
                <a:solidFill>
                  <a:schemeClr val="accent1"/>
                </a:solidFill>
              </a:rPr>
              <a:t>PcCel7D</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PcCel7D</a:t>
            </a:r>
            <a:r>
              <a:rPr kumimoji="1" lang="ja-JP" altLang="en-US" dirty="0"/>
              <a:t>の活性有無の判断</a:t>
            </a:r>
            <a:endParaRPr kumimoji="1" lang="en-US" altLang="ja-JP" dirty="0"/>
          </a:p>
          <a:p>
            <a:r>
              <a:rPr kumimoji="1" lang="en-US" altLang="ja-JP" dirty="0"/>
              <a:t>		</a:t>
            </a:r>
            <a:r>
              <a:rPr kumimoji="1" lang="ja-JP" altLang="en-US" dirty="0"/>
              <a:t>内容　ファーメンターで大量に合成し、活性を測定する。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対象④（</a:t>
            </a:r>
            <a:r>
              <a:rPr kumimoji="1" lang="en-US" altLang="ja-JP" b="1" dirty="0">
                <a:solidFill>
                  <a:schemeClr val="accent1"/>
                </a:solidFill>
              </a:rPr>
              <a:t>TrCel7A</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TrCel7A</a:t>
            </a:r>
            <a:r>
              <a:rPr kumimoji="1" lang="ja-JP" altLang="en-US" dirty="0"/>
              <a:t>の発現・活性確認</a:t>
            </a:r>
            <a:endParaRPr kumimoji="1" lang="en-US" altLang="ja-JP" dirty="0"/>
          </a:p>
          <a:p>
            <a:r>
              <a:rPr kumimoji="1" lang="en-US" altLang="ja-JP" dirty="0"/>
              <a:t>		</a:t>
            </a:r>
            <a:r>
              <a:rPr kumimoji="1" lang="ja-JP" altLang="en-US" dirty="0"/>
              <a:t>内容　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a:t>
            </a:r>
            <a:endParaRPr kumimoji="1" lang="en-US" altLang="ja-JP" dirty="0"/>
          </a:p>
          <a:p>
            <a:endParaRPr kumimoji="1" lang="en-US" altLang="ja-JP" sz="1200" dirty="0"/>
          </a:p>
          <a:p>
            <a:pPr marL="285750" indent="-285750">
              <a:buFont typeface="Wingdings" panose="05000000000000000000" pitchFamily="2" charset="2"/>
              <a:buChar char="n"/>
            </a:pPr>
            <a:r>
              <a:rPr kumimoji="1" lang="ja-JP" altLang="en-US" b="1" dirty="0">
                <a:solidFill>
                  <a:schemeClr val="accent1"/>
                </a:solidFill>
              </a:rPr>
              <a:t>実施期間　</a:t>
            </a:r>
            <a:r>
              <a:rPr kumimoji="1" lang="en-US" altLang="ja-JP" dirty="0"/>
              <a:t>2022</a:t>
            </a:r>
            <a:r>
              <a:rPr kumimoji="1" lang="ja-JP" altLang="en-US" dirty="0"/>
              <a:t>年</a:t>
            </a:r>
            <a:r>
              <a:rPr kumimoji="1" lang="en-US" altLang="ja-JP" dirty="0"/>
              <a:t>10</a:t>
            </a:r>
            <a:r>
              <a:rPr kumimoji="1" lang="ja-JP" altLang="en-US" dirty="0"/>
              <a:t>月上旬</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実施場所　</a:t>
            </a:r>
            <a:r>
              <a:rPr kumimoji="1" lang="ja-JP" altLang="en-US" dirty="0"/>
              <a:t>東京大学弥生キャンパス森林化学研究室</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成果物　</a:t>
            </a:r>
            <a:r>
              <a:rPr kumimoji="1" lang="ja-JP" altLang="en-US" dirty="0"/>
              <a:t>報告書（論文・学会発表）、バイオ実験に関する課題の抽出</a:t>
            </a:r>
          </a:p>
        </p:txBody>
      </p:sp>
      <p:sp>
        <p:nvSpPr>
          <p:cNvPr id="6" name="テキスト ボックス 5">
            <a:extLst>
              <a:ext uri="{FF2B5EF4-FFF2-40B4-BE49-F238E27FC236}">
                <a16:creationId xmlns:a16="http://schemas.microsoft.com/office/drawing/2014/main" id="{8DEEE3E8-4D9D-49F3-887B-474A48B34036}"/>
              </a:ext>
            </a:extLst>
          </p:cNvPr>
          <p:cNvSpPr txBox="1"/>
          <p:nvPr/>
        </p:nvSpPr>
        <p:spPr>
          <a:xfrm>
            <a:off x="10089396" y="5730510"/>
            <a:ext cx="2020105" cy="523220"/>
          </a:xfrm>
          <a:prstGeom prst="rect">
            <a:avLst/>
          </a:prstGeom>
          <a:noFill/>
        </p:spPr>
        <p:txBody>
          <a:bodyPr wrap="none" rtlCol="0">
            <a:spAutoFit/>
          </a:bodyPr>
          <a:lstStyle/>
          <a:p>
            <a:endParaRPr kumimoji="1" lang="en-US" altLang="ja-JP" sz="1400" dirty="0"/>
          </a:p>
          <a:p>
            <a:r>
              <a:rPr kumimoji="1" lang="en-US" altLang="ja-JP" sz="1400" dirty="0"/>
              <a:t>* </a:t>
            </a:r>
            <a:r>
              <a:rPr kumimoji="1" lang="ja-JP" altLang="en-US" sz="1400" dirty="0"/>
              <a:t>補足</a:t>
            </a:r>
            <a:r>
              <a:rPr kumimoji="1" lang="en-US" altLang="ja-JP" sz="1400" dirty="0"/>
              <a:t>1</a:t>
            </a:r>
            <a:r>
              <a:rPr kumimoji="1" lang="ja-JP" altLang="en-US" sz="1400" dirty="0"/>
              <a:t>「実験対象」参照</a:t>
            </a:r>
          </a:p>
        </p:txBody>
      </p:sp>
    </p:spTree>
    <p:extLst>
      <p:ext uri="{BB962C8B-B14F-4D97-AF65-F5344CB8AC3E}">
        <p14:creationId xmlns:p14="http://schemas.microsoft.com/office/powerpoint/2010/main" val="1344095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 41">
            <a:extLst>
              <a:ext uri="{FF2B5EF4-FFF2-40B4-BE49-F238E27FC236}">
                <a16:creationId xmlns:a16="http://schemas.microsoft.com/office/drawing/2014/main" id="{B855E0AC-BF74-4280-AE92-05011931D0BE}"/>
              </a:ext>
            </a:extLst>
          </p:cNvPr>
          <p:cNvGraphicFramePr>
            <a:graphicFrameLocks noGrp="1"/>
          </p:cNvGraphicFramePr>
          <p:nvPr/>
        </p:nvGraphicFramePr>
        <p:xfrm>
          <a:off x="348331" y="1477985"/>
          <a:ext cx="11400124"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gridCol w="2833055">
                  <a:extLst>
                    <a:ext uri="{9D8B030D-6E8A-4147-A177-3AD203B41FA5}">
                      <a16:colId xmlns:a16="http://schemas.microsoft.com/office/drawing/2014/main" val="151254145"/>
                    </a:ext>
                  </a:extLst>
                </a:gridCol>
              </a:tblGrid>
              <a:tr h="426780">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en-US" altLang="ja-JP" dirty="0"/>
                        <a:t>2Q</a:t>
                      </a:r>
                      <a:r>
                        <a:rPr kumimoji="1" lang="ja-JP" altLang="en-US" dirty="0"/>
                        <a:t> 実施結果</a:t>
                      </a:r>
                      <a:r>
                        <a:rPr kumimoji="1" lang="en-US" altLang="ja-JP" dirty="0"/>
                        <a:t>**</a:t>
                      </a:r>
                      <a:endParaRPr kumimoji="1" lang="ja-JP" altLang="en-US" dirty="0"/>
                    </a:p>
                  </a:txBody>
                  <a:tcPr/>
                </a:tc>
                <a:tc>
                  <a:txBody>
                    <a:bodyPr/>
                    <a:lstStyle/>
                    <a:p>
                      <a:pPr algn="ctr"/>
                      <a:r>
                        <a:rPr kumimoji="1" lang="en-US" altLang="ja-JP" dirty="0"/>
                        <a:t>FY22</a:t>
                      </a:r>
                      <a:r>
                        <a:rPr kumimoji="1" lang="ja-JP" altLang="en-US" dirty="0"/>
                        <a:t>下期</a:t>
                      </a:r>
                      <a:r>
                        <a:rPr kumimoji="1" lang="en-US" altLang="ja-JP" dirty="0"/>
                        <a:t> </a:t>
                      </a:r>
                      <a:r>
                        <a:rPr kumimoji="1" lang="ja-JP" altLang="en-US" dirty="0"/>
                        <a:t>実施内容</a:t>
                      </a:r>
                    </a:p>
                  </a:txBody>
                  <a:tcPr/>
                </a:tc>
                <a:tc>
                  <a:txBody>
                    <a:bodyPr/>
                    <a:lstStyle/>
                    <a:p>
                      <a:pPr algn="ctr"/>
                      <a:r>
                        <a:rPr kumimoji="1" lang="ja-JP" altLang="en-US" dirty="0"/>
                        <a:t>実験スケジュール</a:t>
                      </a:r>
                      <a:r>
                        <a:rPr kumimoji="1" lang="en-US" altLang="ja-JP" dirty="0"/>
                        <a:t>***</a:t>
                      </a:r>
                      <a:endParaRPr kumimoji="1" lang="ja-JP" altLang="en-US" dirty="0"/>
                    </a:p>
                  </a:txBody>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lstStyle/>
          <a:p>
            <a:r>
              <a:rPr lang="en-US" altLang="ja-JP" dirty="0"/>
              <a:t>2Q</a:t>
            </a:r>
            <a:r>
              <a:rPr lang="ja-JP" altLang="en-US" dirty="0"/>
              <a:t>実施結果と下期実施内容</a:t>
            </a:r>
            <a:endParaRPr kumimoji="1" lang="ja-JP" altLang="en-US"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grpSp>
        <p:nvGrpSpPr>
          <p:cNvPr id="14" name="グループ化 13">
            <a:extLst>
              <a:ext uri="{FF2B5EF4-FFF2-40B4-BE49-F238E27FC236}">
                <a16:creationId xmlns:a16="http://schemas.microsoft.com/office/drawing/2014/main" id="{F17D54BB-6598-430B-AE98-4B5C1E02A94C}"/>
              </a:ext>
            </a:extLst>
          </p:cNvPr>
          <p:cNvGrpSpPr/>
          <p:nvPr/>
        </p:nvGrpSpPr>
        <p:grpSpPr>
          <a:xfrm>
            <a:off x="298639" y="3256054"/>
            <a:ext cx="3505275" cy="848612"/>
            <a:chOff x="6085484" y="2230527"/>
            <a:chExt cx="3505275" cy="848612"/>
          </a:xfrm>
        </p:grpSpPr>
        <p:sp>
          <p:nvSpPr>
            <p:cNvPr id="15" name="矢印: 五方向 14">
              <a:extLst>
                <a:ext uri="{FF2B5EF4-FFF2-40B4-BE49-F238E27FC236}">
                  <a16:creationId xmlns:a16="http://schemas.microsoft.com/office/drawing/2014/main" id="{760397E0-65B1-46A9-8F99-FF650D06843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6" name="テキスト ボックス 15">
              <a:extLst>
                <a:ext uri="{FF2B5EF4-FFF2-40B4-BE49-F238E27FC236}">
                  <a16:creationId xmlns:a16="http://schemas.microsoft.com/office/drawing/2014/main" id="{4B549F32-DEF2-4897-A2A6-F11A253CF7A2}"/>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7" name="グループ化 16">
              <a:extLst>
                <a:ext uri="{FF2B5EF4-FFF2-40B4-BE49-F238E27FC236}">
                  <a16:creationId xmlns:a16="http://schemas.microsoft.com/office/drawing/2014/main" id="{CC5B729D-96D9-4DB7-8752-582222678231}"/>
                </a:ext>
              </a:extLst>
            </p:cNvPr>
            <p:cNvGrpSpPr/>
            <p:nvPr/>
          </p:nvGrpSpPr>
          <p:grpSpPr>
            <a:xfrm>
              <a:off x="6987607" y="2316702"/>
              <a:ext cx="2107835" cy="484033"/>
              <a:chOff x="6564390" y="1162574"/>
              <a:chExt cx="2107835" cy="484033"/>
            </a:xfrm>
          </p:grpSpPr>
          <p:sp>
            <p:nvSpPr>
              <p:cNvPr id="19" name="フローチャート: 端子 18">
                <a:extLst>
                  <a:ext uri="{FF2B5EF4-FFF2-40B4-BE49-F238E27FC236}">
                    <a16:creationId xmlns:a16="http://schemas.microsoft.com/office/drawing/2014/main" id="{BFCA4E78-2618-4EC8-8394-CD34001863A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0" name="正方形/長方形 19">
                <a:extLst>
                  <a:ext uri="{FF2B5EF4-FFF2-40B4-BE49-F238E27FC236}">
                    <a16:creationId xmlns:a16="http://schemas.microsoft.com/office/drawing/2014/main" id="{F3FBEB48-7580-483B-98EC-6930D1F99B52}"/>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21" name="直線コネクタ 20">
                <a:extLst>
                  <a:ext uri="{FF2B5EF4-FFF2-40B4-BE49-F238E27FC236}">
                    <a16:creationId xmlns:a16="http://schemas.microsoft.com/office/drawing/2014/main" id="{BE96D522-340D-4ACA-9FF0-A9061208E9EE}"/>
                  </a:ext>
                </a:extLst>
              </p:cNvPr>
              <p:cNvCxnSpPr>
                <a:cxnSpLocks/>
                <a:endCxn id="20"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9535BCA7-0C19-4225-B981-7ABE6C63D1B5}"/>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23" name="グループ化 22">
            <a:extLst>
              <a:ext uri="{FF2B5EF4-FFF2-40B4-BE49-F238E27FC236}">
                <a16:creationId xmlns:a16="http://schemas.microsoft.com/office/drawing/2014/main" id="{21222B2C-2E1F-471F-BDE9-D70E0A19519A}"/>
              </a:ext>
            </a:extLst>
          </p:cNvPr>
          <p:cNvGrpSpPr/>
          <p:nvPr/>
        </p:nvGrpSpPr>
        <p:grpSpPr>
          <a:xfrm>
            <a:off x="291724" y="4434926"/>
            <a:ext cx="3503137" cy="848612"/>
            <a:chOff x="6087622" y="2230527"/>
            <a:chExt cx="3503137" cy="848612"/>
          </a:xfrm>
        </p:grpSpPr>
        <p:sp>
          <p:nvSpPr>
            <p:cNvPr id="24" name="矢印: 五方向 23">
              <a:extLst>
                <a:ext uri="{FF2B5EF4-FFF2-40B4-BE49-F238E27FC236}">
                  <a16:creationId xmlns:a16="http://schemas.microsoft.com/office/drawing/2014/main" id="{7D9ABB53-1D25-486B-A541-2252F83CBA1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5" name="テキスト ボックス 24">
              <a:extLst>
                <a:ext uri="{FF2B5EF4-FFF2-40B4-BE49-F238E27FC236}">
                  <a16:creationId xmlns:a16="http://schemas.microsoft.com/office/drawing/2014/main" id="{D78C3E77-E361-438D-9034-21A4A4114871}"/>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26" name="グループ化 25">
              <a:extLst>
                <a:ext uri="{FF2B5EF4-FFF2-40B4-BE49-F238E27FC236}">
                  <a16:creationId xmlns:a16="http://schemas.microsoft.com/office/drawing/2014/main" id="{CB995950-A4E5-4BCE-9E9B-DEDF05017EEC}"/>
                </a:ext>
              </a:extLst>
            </p:cNvPr>
            <p:cNvGrpSpPr/>
            <p:nvPr/>
          </p:nvGrpSpPr>
          <p:grpSpPr>
            <a:xfrm>
              <a:off x="6987607" y="2316702"/>
              <a:ext cx="2107835" cy="484033"/>
              <a:chOff x="6564390" y="1162574"/>
              <a:chExt cx="2107835" cy="484033"/>
            </a:xfrm>
          </p:grpSpPr>
          <p:sp>
            <p:nvSpPr>
              <p:cNvPr id="28" name="フローチャート: 端子 27">
                <a:extLst>
                  <a:ext uri="{FF2B5EF4-FFF2-40B4-BE49-F238E27FC236}">
                    <a16:creationId xmlns:a16="http://schemas.microsoft.com/office/drawing/2014/main" id="{4BDF5149-4778-4FFF-B293-B2193415967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AFFBFD63-D07C-4EF4-9499-08F5DEADB000}"/>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A48EC579-15A8-481B-AC59-BF410624CE68}"/>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C0919D94-5DBA-4363-A8C4-6F2980612657}"/>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5" name="グループ化 4">
            <a:extLst>
              <a:ext uri="{FF2B5EF4-FFF2-40B4-BE49-F238E27FC236}">
                <a16:creationId xmlns:a16="http://schemas.microsoft.com/office/drawing/2014/main" id="{17E7BC2E-45CA-4ABE-ABA6-5D3AD13DDA88}"/>
              </a:ext>
            </a:extLst>
          </p:cNvPr>
          <p:cNvGrpSpPr/>
          <p:nvPr/>
        </p:nvGrpSpPr>
        <p:grpSpPr>
          <a:xfrm>
            <a:off x="298640" y="2056567"/>
            <a:ext cx="3510831" cy="849140"/>
            <a:chOff x="2531080" y="2231325"/>
            <a:chExt cx="3510831" cy="849140"/>
          </a:xfrm>
        </p:grpSpPr>
        <p:grpSp>
          <p:nvGrpSpPr>
            <p:cNvPr id="6" name="グループ化 5">
              <a:extLst>
                <a:ext uri="{FF2B5EF4-FFF2-40B4-BE49-F238E27FC236}">
                  <a16:creationId xmlns:a16="http://schemas.microsoft.com/office/drawing/2014/main" id="{C6F1D135-AF26-4E7E-A448-1C246D2C0135}"/>
                </a:ext>
              </a:extLst>
            </p:cNvPr>
            <p:cNvGrpSpPr/>
            <p:nvPr/>
          </p:nvGrpSpPr>
          <p:grpSpPr>
            <a:xfrm>
              <a:off x="3127719" y="2231325"/>
              <a:ext cx="2914192" cy="849140"/>
              <a:chOff x="166659" y="1950464"/>
              <a:chExt cx="2914192" cy="849140"/>
            </a:xfrm>
          </p:grpSpPr>
          <p:sp>
            <p:nvSpPr>
              <p:cNvPr id="12" name="矢印: 五方向 11">
                <a:extLst>
                  <a:ext uri="{FF2B5EF4-FFF2-40B4-BE49-F238E27FC236}">
                    <a16:creationId xmlns:a16="http://schemas.microsoft.com/office/drawing/2014/main" id="{2E00EE92-17B2-41CC-8F15-BC053CA5CBEC}"/>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3" name="テキスト ボックス 12">
                <a:extLst>
                  <a:ext uri="{FF2B5EF4-FFF2-40B4-BE49-F238E27FC236}">
                    <a16:creationId xmlns:a16="http://schemas.microsoft.com/office/drawing/2014/main" id="{DC5DB120-B25F-4A58-8E68-3C5CF38342E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 name="グループ化 6">
              <a:extLst>
                <a:ext uri="{FF2B5EF4-FFF2-40B4-BE49-F238E27FC236}">
                  <a16:creationId xmlns:a16="http://schemas.microsoft.com/office/drawing/2014/main" id="{888E58AA-544E-40FE-91F4-682D8EB86F96}"/>
                </a:ext>
              </a:extLst>
            </p:cNvPr>
            <p:cNvGrpSpPr/>
            <p:nvPr/>
          </p:nvGrpSpPr>
          <p:grpSpPr>
            <a:xfrm>
              <a:off x="3450261" y="2317499"/>
              <a:ext cx="2076455" cy="484033"/>
              <a:chOff x="6595770" y="1162574"/>
              <a:chExt cx="2076455" cy="484033"/>
            </a:xfrm>
          </p:grpSpPr>
          <p:sp>
            <p:nvSpPr>
              <p:cNvPr id="9" name="フローチャート: 端子 8">
                <a:extLst>
                  <a:ext uri="{FF2B5EF4-FFF2-40B4-BE49-F238E27FC236}">
                    <a16:creationId xmlns:a16="http://schemas.microsoft.com/office/drawing/2014/main" id="{72F27DC8-3417-4F73-B15B-F633F03A3027}"/>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30A4022C-7153-4D36-BB7B-A73924983E3D}"/>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1" name="直線コネクタ 10">
                <a:extLst>
                  <a:ext uri="{FF2B5EF4-FFF2-40B4-BE49-F238E27FC236}">
                    <a16:creationId xmlns:a16="http://schemas.microsoft.com/office/drawing/2014/main" id="{81A31C8C-4088-46B6-93D2-4075ABAAE497}"/>
                  </a:ext>
                </a:extLst>
              </p:cNvPr>
              <p:cNvCxnSpPr>
                <a:cxnSpLocks/>
                <a:endCxn id="1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E3DC29AC-DD61-4EE5-BBDB-2B4729A45281}"/>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40" name="テキスト ボックス 39">
            <a:extLst>
              <a:ext uri="{FF2B5EF4-FFF2-40B4-BE49-F238E27FC236}">
                <a16:creationId xmlns:a16="http://schemas.microsoft.com/office/drawing/2014/main" id="{29498C52-9ECB-4203-9D41-0DD9D934B1C1}"/>
              </a:ext>
            </a:extLst>
          </p:cNvPr>
          <p:cNvSpPr txBox="1"/>
          <p:nvPr/>
        </p:nvSpPr>
        <p:spPr>
          <a:xfrm>
            <a:off x="1088184" y="863531"/>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
        <p:nvSpPr>
          <p:cNvPr id="22" name="テキスト ボックス 21">
            <a:extLst>
              <a:ext uri="{FF2B5EF4-FFF2-40B4-BE49-F238E27FC236}">
                <a16:creationId xmlns:a16="http://schemas.microsoft.com/office/drawing/2014/main" id="{424BAA35-A1E6-4785-A484-FDDBF9CA42CC}"/>
              </a:ext>
            </a:extLst>
          </p:cNvPr>
          <p:cNvSpPr txBox="1"/>
          <p:nvPr/>
        </p:nvSpPr>
        <p:spPr>
          <a:xfrm>
            <a:off x="3825740" y="2182600"/>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38" name="テキスト ボックス 37">
            <a:extLst>
              <a:ext uri="{FF2B5EF4-FFF2-40B4-BE49-F238E27FC236}">
                <a16:creationId xmlns:a16="http://schemas.microsoft.com/office/drawing/2014/main" id="{BCB21354-4E31-4077-9705-D5BD3886D22E}"/>
              </a:ext>
            </a:extLst>
          </p:cNvPr>
          <p:cNvSpPr txBox="1"/>
          <p:nvPr/>
        </p:nvSpPr>
        <p:spPr>
          <a:xfrm>
            <a:off x="3851185" y="3251007"/>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43" name="テキスト ボックス 42">
            <a:extLst>
              <a:ext uri="{FF2B5EF4-FFF2-40B4-BE49-F238E27FC236}">
                <a16:creationId xmlns:a16="http://schemas.microsoft.com/office/drawing/2014/main" id="{AB43662A-A7D1-4C3B-8E6D-88E7D800CDA1}"/>
              </a:ext>
            </a:extLst>
          </p:cNvPr>
          <p:cNvSpPr txBox="1"/>
          <p:nvPr/>
        </p:nvSpPr>
        <p:spPr>
          <a:xfrm>
            <a:off x="3851185" y="4418401"/>
            <a:ext cx="2496211" cy="923330"/>
          </a:xfrm>
          <a:prstGeom prst="rect">
            <a:avLst/>
          </a:prstGeom>
          <a:noFill/>
        </p:spPr>
        <p:txBody>
          <a:bodyPr wrap="square">
            <a:spAutoFit/>
          </a:bodyPr>
          <a:lstStyle/>
          <a:p>
            <a:pPr algn="l"/>
            <a:r>
              <a:rPr kumimoji="1" lang="ja-JP" altLang="en-US" sz="1800" dirty="0"/>
              <a:t>発現が難しいと思われたため、実施せず。</a:t>
            </a:r>
            <a:endParaRPr kumimoji="1" lang="en-US" altLang="ja-JP" sz="1800" dirty="0"/>
          </a:p>
          <a:p>
            <a:pPr algn="l"/>
            <a:r>
              <a:rPr kumimoji="1" lang="ja-JP" altLang="en-US" sz="1800" dirty="0"/>
              <a:t>（代わりに②③を実施）</a:t>
            </a:r>
            <a:endParaRPr kumimoji="1" lang="en-US" altLang="ja-JP" sz="1800" dirty="0"/>
          </a:p>
        </p:txBody>
      </p:sp>
      <p:sp>
        <p:nvSpPr>
          <p:cNvPr id="44" name="テキスト ボックス 43">
            <a:extLst>
              <a:ext uri="{FF2B5EF4-FFF2-40B4-BE49-F238E27FC236}">
                <a16:creationId xmlns:a16="http://schemas.microsoft.com/office/drawing/2014/main" id="{139B246D-3B5D-40A3-8998-5FE0961B5C6E}"/>
              </a:ext>
            </a:extLst>
          </p:cNvPr>
          <p:cNvSpPr txBox="1"/>
          <p:nvPr/>
        </p:nvSpPr>
        <p:spPr>
          <a:xfrm>
            <a:off x="6295057" y="2172229"/>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sp>
        <p:nvSpPr>
          <p:cNvPr id="45" name="テキスト ボックス 44">
            <a:extLst>
              <a:ext uri="{FF2B5EF4-FFF2-40B4-BE49-F238E27FC236}">
                <a16:creationId xmlns:a16="http://schemas.microsoft.com/office/drawing/2014/main" id="{EE78122B-C4CA-4CDB-958C-563A8CE3BB65}"/>
              </a:ext>
            </a:extLst>
          </p:cNvPr>
          <p:cNvSpPr txBox="1"/>
          <p:nvPr/>
        </p:nvSpPr>
        <p:spPr>
          <a:xfrm>
            <a:off x="6398247" y="3405744"/>
            <a:ext cx="2379228" cy="646331"/>
          </a:xfrm>
          <a:prstGeom prst="rect">
            <a:avLst/>
          </a:prstGeom>
          <a:noFill/>
        </p:spPr>
        <p:txBody>
          <a:bodyPr wrap="square">
            <a:spAutoFit/>
          </a:bodyPr>
          <a:lstStyle/>
          <a:p>
            <a:pPr algn="ctr"/>
            <a:r>
              <a:rPr kumimoji="1" lang="ja-JP" altLang="en-US" sz="1800" b="1" dirty="0"/>
              <a:t>ファーメンターで合成、</a:t>
            </a:r>
            <a:endParaRPr kumimoji="1" lang="en-US" altLang="ja-JP" sz="1800" b="1" dirty="0"/>
          </a:p>
          <a:p>
            <a:pPr algn="ctr"/>
            <a:r>
              <a:rPr kumimoji="1" lang="ja-JP" altLang="en-US" sz="1800" b="1" dirty="0"/>
              <a:t>活性を再度確認</a:t>
            </a:r>
            <a:endParaRPr kumimoji="1" lang="en-US" altLang="ja-JP" sz="1800" b="1" dirty="0"/>
          </a:p>
        </p:txBody>
      </p:sp>
      <p:sp>
        <p:nvSpPr>
          <p:cNvPr id="46" name="テキスト ボックス 45">
            <a:extLst>
              <a:ext uri="{FF2B5EF4-FFF2-40B4-BE49-F238E27FC236}">
                <a16:creationId xmlns:a16="http://schemas.microsoft.com/office/drawing/2014/main" id="{C961E223-389D-4799-A51E-A6861198F163}"/>
              </a:ext>
            </a:extLst>
          </p:cNvPr>
          <p:cNvSpPr txBox="1"/>
          <p:nvPr/>
        </p:nvSpPr>
        <p:spPr>
          <a:xfrm>
            <a:off x="6696283" y="4712652"/>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t>発現・活性を確認</a:t>
            </a:r>
            <a:endParaRPr kumimoji="1" lang="en-US" altLang="ja-JP" sz="1800" b="1" dirty="0"/>
          </a:p>
        </p:txBody>
      </p:sp>
      <p:sp>
        <p:nvSpPr>
          <p:cNvPr id="48" name="テキスト ボックス 47">
            <a:extLst>
              <a:ext uri="{FF2B5EF4-FFF2-40B4-BE49-F238E27FC236}">
                <a16:creationId xmlns:a16="http://schemas.microsoft.com/office/drawing/2014/main" id="{CACC6935-93DD-4428-9A05-330E3FE00DD5}"/>
              </a:ext>
            </a:extLst>
          </p:cNvPr>
          <p:cNvSpPr txBox="1"/>
          <p:nvPr/>
        </p:nvSpPr>
        <p:spPr>
          <a:xfrm>
            <a:off x="9269140" y="2182600"/>
            <a:ext cx="29021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dirty="0"/>
              <a:t>4</a:t>
            </a:r>
            <a:r>
              <a:rPr kumimoji="1" lang="ja-JP" altLang="en-US"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0" name="テキスト ボックス 49">
            <a:extLst>
              <a:ext uri="{FF2B5EF4-FFF2-40B4-BE49-F238E27FC236}">
                <a16:creationId xmlns:a16="http://schemas.microsoft.com/office/drawing/2014/main" id="{EBBA68C1-15FC-451C-B406-0D9A92C2798F}"/>
              </a:ext>
            </a:extLst>
          </p:cNvPr>
          <p:cNvSpPr txBox="1"/>
          <p:nvPr/>
        </p:nvSpPr>
        <p:spPr>
          <a:xfrm>
            <a:off x="9249345" y="3434356"/>
            <a:ext cx="2408222" cy="646331"/>
          </a:xfrm>
          <a:prstGeom prst="rect">
            <a:avLst/>
          </a:prstGeom>
          <a:noFill/>
        </p:spPr>
        <p:txBody>
          <a:bodyPr wrap="square">
            <a:spAutoFit/>
          </a:bodyPr>
          <a:lstStyle/>
          <a:p>
            <a:pPr algn="l"/>
            <a:r>
              <a:rPr kumimoji="1" lang="en-US" altLang="ja-JP" sz="1800" dirty="0"/>
              <a:t>1. </a:t>
            </a:r>
            <a:r>
              <a:rPr kumimoji="1" lang="ja-JP" altLang="en-US" sz="1800" dirty="0"/>
              <a:t>実験：</a:t>
            </a:r>
            <a:r>
              <a:rPr kumimoji="1" lang="en-US" altLang="ja-JP" sz="1800" dirty="0"/>
              <a:t>2</a:t>
            </a:r>
            <a:r>
              <a:rPr kumimoji="1" lang="ja-JP" altLang="en-US" sz="1800" dirty="0"/>
              <a:t>カ月</a:t>
            </a:r>
            <a:endParaRPr kumimoji="1" lang="en-US" altLang="ja-JP" sz="1800" dirty="0"/>
          </a:p>
          <a:p>
            <a:pPr algn="l"/>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2" name="テキスト ボックス 51">
            <a:extLst>
              <a:ext uri="{FF2B5EF4-FFF2-40B4-BE49-F238E27FC236}">
                <a16:creationId xmlns:a16="http://schemas.microsoft.com/office/drawing/2014/main" id="{C426D449-3A01-48AD-AD58-26766D982AA0}"/>
              </a:ext>
            </a:extLst>
          </p:cNvPr>
          <p:cNvSpPr txBox="1"/>
          <p:nvPr/>
        </p:nvSpPr>
        <p:spPr>
          <a:xfrm>
            <a:off x="9204203" y="4574153"/>
            <a:ext cx="28380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sz="1800" dirty="0"/>
              <a:t>3</a:t>
            </a:r>
            <a:r>
              <a:rPr kumimoji="1" lang="ja-JP" altLang="en-US" sz="1800"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4" name="テキスト ボックス 3">
            <a:extLst>
              <a:ext uri="{FF2B5EF4-FFF2-40B4-BE49-F238E27FC236}">
                <a16:creationId xmlns:a16="http://schemas.microsoft.com/office/drawing/2014/main" id="{35872A88-A033-45A6-AADE-66FBACECDF72}"/>
              </a:ext>
            </a:extLst>
          </p:cNvPr>
          <p:cNvSpPr txBox="1"/>
          <p:nvPr/>
        </p:nvSpPr>
        <p:spPr>
          <a:xfrm>
            <a:off x="7864589" y="1902678"/>
            <a:ext cx="1138017" cy="307777"/>
          </a:xfrm>
          <a:prstGeom prst="rect">
            <a:avLst/>
          </a:prstGeom>
          <a:noFill/>
        </p:spPr>
        <p:txBody>
          <a:bodyPr wrap="square" rtlCol="0">
            <a:spAutoFit/>
          </a:bodyPr>
          <a:lstStyle/>
          <a:p>
            <a:r>
              <a:rPr kumimoji="1" lang="ja-JP" altLang="en-US" sz="1400" dirty="0">
                <a:solidFill>
                  <a:schemeClr val="accent1"/>
                </a:solidFill>
              </a:rPr>
              <a:t>重要度：大</a:t>
            </a:r>
          </a:p>
        </p:txBody>
      </p:sp>
      <p:sp>
        <p:nvSpPr>
          <p:cNvPr id="42" name="テキスト ボックス 41">
            <a:extLst>
              <a:ext uri="{FF2B5EF4-FFF2-40B4-BE49-F238E27FC236}">
                <a16:creationId xmlns:a16="http://schemas.microsoft.com/office/drawing/2014/main" id="{9D568E1A-6B2E-4FFC-8FCD-14A0A4AB77E7}"/>
              </a:ext>
            </a:extLst>
          </p:cNvPr>
          <p:cNvSpPr txBox="1"/>
          <p:nvPr/>
        </p:nvSpPr>
        <p:spPr>
          <a:xfrm>
            <a:off x="7859159" y="4272240"/>
            <a:ext cx="1179837" cy="523220"/>
          </a:xfrm>
          <a:prstGeom prst="rect">
            <a:avLst/>
          </a:prstGeom>
          <a:noFill/>
        </p:spPr>
        <p:txBody>
          <a:bodyPr wrap="square" rtlCol="0">
            <a:spAutoFit/>
          </a:bodyPr>
          <a:lstStyle/>
          <a:p>
            <a:r>
              <a:rPr kumimoji="1" lang="ja-JP" altLang="en-US" sz="1400" dirty="0">
                <a:solidFill>
                  <a:schemeClr val="accent1"/>
                </a:solidFill>
              </a:rPr>
              <a:t>重要度：中</a:t>
            </a:r>
            <a:endParaRPr kumimoji="1" lang="en-US" altLang="ja-JP" sz="1400" dirty="0">
              <a:solidFill>
                <a:schemeClr val="accent1"/>
              </a:solidFill>
            </a:endParaRPr>
          </a:p>
          <a:p>
            <a:r>
              <a:rPr kumimoji="1" lang="ja-JP" altLang="en-US" sz="1400" dirty="0">
                <a:solidFill>
                  <a:schemeClr val="accent1"/>
                </a:solidFill>
              </a:rPr>
              <a:t>期待度：大</a:t>
            </a:r>
          </a:p>
        </p:txBody>
      </p:sp>
      <p:sp>
        <p:nvSpPr>
          <p:cNvPr id="47" name="テキスト ボックス 46">
            <a:extLst>
              <a:ext uri="{FF2B5EF4-FFF2-40B4-BE49-F238E27FC236}">
                <a16:creationId xmlns:a16="http://schemas.microsoft.com/office/drawing/2014/main" id="{C183CAE5-FD52-4A76-B813-CD0DC97E3E04}"/>
              </a:ext>
            </a:extLst>
          </p:cNvPr>
          <p:cNvSpPr txBox="1"/>
          <p:nvPr/>
        </p:nvSpPr>
        <p:spPr>
          <a:xfrm>
            <a:off x="7849271" y="3089105"/>
            <a:ext cx="1138017" cy="307777"/>
          </a:xfrm>
          <a:prstGeom prst="rect">
            <a:avLst/>
          </a:prstGeom>
          <a:noFill/>
        </p:spPr>
        <p:txBody>
          <a:bodyPr wrap="square" rtlCol="0">
            <a:spAutoFit/>
          </a:bodyPr>
          <a:lstStyle/>
          <a:p>
            <a:r>
              <a:rPr kumimoji="1" lang="ja-JP" altLang="en-US" sz="1400" dirty="0">
                <a:solidFill>
                  <a:schemeClr val="accent1"/>
                </a:solidFill>
              </a:rPr>
              <a:t>重要度：小</a:t>
            </a:r>
          </a:p>
        </p:txBody>
      </p:sp>
      <p:sp>
        <p:nvSpPr>
          <p:cNvPr id="49" name="テキスト ボックス 48">
            <a:extLst>
              <a:ext uri="{FF2B5EF4-FFF2-40B4-BE49-F238E27FC236}">
                <a16:creationId xmlns:a16="http://schemas.microsoft.com/office/drawing/2014/main" id="{73C2E2AF-013D-4761-A4B3-A49C294F7756}"/>
              </a:ext>
            </a:extLst>
          </p:cNvPr>
          <p:cNvSpPr txBox="1"/>
          <p:nvPr/>
        </p:nvSpPr>
        <p:spPr>
          <a:xfrm>
            <a:off x="9075511" y="5483669"/>
            <a:ext cx="2690160" cy="738664"/>
          </a:xfrm>
          <a:prstGeom prst="rect">
            <a:avLst/>
          </a:prstGeom>
          <a:noFill/>
        </p:spPr>
        <p:txBody>
          <a:bodyPr wrap="none" rtlCol="0">
            <a:spAutoFit/>
          </a:bodyPr>
          <a:lstStyle/>
          <a:p>
            <a:r>
              <a:rPr kumimoji="1" lang="en-US" altLang="ja-JP" sz="1400" dirty="0"/>
              <a:t>*</a:t>
            </a:r>
            <a:r>
              <a:rPr kumimoji="1" lang="ja-JP" altLang="en-US" sz="1400" dirty="0"/>
              <a:t>補足</a:t>
            </a:r>
            <a:r>
              <a:rPr kumimoji="1" lang="en-US" altLang="ja-JP" sz="1400" dirty="0"/>
              <a:t>1</a:t>
            </a:r>
            <a:r>
              <a:rPr kumimoji="1" lang="ja-JP" altLang="en-US" sz="1400" dirty="0"/>
              <a:t>「実験対象」参照</a:t>
            </a:r>
            <a:endParaRPr kumimoji="1" lang="en-US" altLang="ja-JP" sz="1400" dirty="0"/>
          </a:p>
          <a:p>
            <a:r>
              <a:rPr kumimoji="1" lang="en-US" altLang="ja-JP" sz="1400" dirty="0"/>
              <a:t>**</a:t>
            </a:r>
            <a:r>
              <a:rPr kumimoji="1" lang="ja-JP" altLang="en-US" sz="1400" dirty="0"/>
              <a:t>補足</a:t>
            </a:r>
            <a:r>
              <a:rPr kumimoji="1" lang="en-US" altLang="ja-JP" sz="1400" dirty="0"/>
              <a:t>4</a:t>
            </a:r>
            <a:r>
              <a:rPr kumimoji="1" lang="ja-JP" altLang="en-US" sz="1400" dirty="0"/>
              <a:t>「</a:t>
            </a:r>
            <a:r>
              <a:rPr kumimoji="1" lang="en-US" altLang="ja-JP" sz="1400" dirty="0"/>
              <a:t>2Q</a:t>
            </a:r>
            <a:r>
              <a:rPr kumimoji="1" lang="ja-JP" altLang="en-US" sz="1400" dirty="0"/>
              <a:t>実施内容」参照</a:t>
            </a:r>
            <a:endParaRPr kumimoji="1" lang="en-US" altLang="ja-JP" sz="1400" dirty="0"/>
          </a:p>
          <a:p>
            <a:r>
              <a:rPr kumimoji="1" lang="en-US" altLang="ja-JP" sz="1400" dirty="0"/>
              <a:t>***</a:t>
            </a:r>
            <a:r>
              <a:rPr kumimoji="1" lang="ja-JP" altLang="en-US" sz="1400" dirty="0"/>
              <a:t>「実験スケジュール（</a:t>
            </a:r>
            <a:r>
              <a:rPr kumimoji="1" lang="en-US" altLang="ja-JP" sz="1400" dirty="0"/>
              <a:t>p3</a:t>
            </a:r>
            <a:r>
              <a:rPr kumimoji="1" lang="ja-JP" altLang="en-US" sz="1400" dirty="0"/>
              <a:t>）」参照</a:t>
            </a:r>
          </a:p>
        </p:txBody>
      </p:sp>
    </p:spTree>
    <p:extLst>
      <p:ext uri="{BB962C8B-B14F-4D97-AF65-F5344CB8AC3E}">
        <p14:creationId xmlns:p14="http://schemas.microsoft.com/office/powerpoint/2010/main" val="2556317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0D1D11-7374-4A2E-B422-A7E10FDDE543}"/>
              </a:ext>
            </a:extLst>
          </p:cNvPr>
          <p:cNvSpPr/>
          <p:nvPr/>
        </p:nvSpPr>
        <p:spPr>
          <a:xfrm>
            <a:off x="0" y="867531"/>
            <a:ext cx="12192000" cy="58655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108951" y="342259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108951" y="4937917"/>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lstStyle/>
          <a:p>
            <a:r>
              <a:rPr lang="ja-JP" altLang="en-US" dirty="0"/>
              <a:t>東京大学での実験 実施</a:t>
            </a:r>
            <a:r>
              <a:rPr kumimoji="1" lang="ja-JP" altLang="en-US" dirty="0"/>
              <a:t>スケジュール</a:t>
            </a:r>
          </a:p>
        </p:txBody>
      </p:sp>
      <p:sp>
        <p:nvSpPr>
          <p:cNvPr id="28" name="正方形/長方形 27">
            <a:extLst>
              <a:ext uri="{FF2B5EF4-FFF2-40B4-BE49-F238E27FC236}">
                <a16:creationId xmlns:a16="http://schemas.microsoft.com/office/drawing/2014/main" id="{29AA39BC-0E0D-4AB3-B1AE-2A0D82AC8F45}"/>
              </a:ext>
            </a:extLst>
          </p:cNvPr>
          <p:cNvSpPr/>
          <p:nvPr/>
        </p:nvSpPr>
        <p:spPr>
          <a:xfrm>
            <a:off x="108059" y="191390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2" name="正方形/長方形 51">
            <a:extLst>
              <a:ext uri="{FF2B5EF4-FFF2-40B4-BE49-F238E27FC236}">
                <a16:creationId xmlns:a16="http://schemas.microsoft.com/office/drawing/2014/main" id="{EAA3D936-1780-46BE-9411-3643CE84D5CC}"/>
              </a:ext>
            </a:extLst>
          </p:cNvPr>
          <p:cNvSpPr/>
          <p:nvPr/>
        </p:nvSpPr>
        <p:spPr>
          <a:xfrm>
            <a:off x="10859998" y="1766933"/>
            <a:ext cx="1222238" cy="4676203"/>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297499" y="3481468"/>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3344747" y="3519071"/>
            <a:ext cx="5188565" cy="369332"/>
          </a:xfrm>
          <a:prstGeom prst="rect">
            <a:avLst/>
          </a:prstGeom>
          <a:noFill/>
        </p:spPr>
        <p:txBody>
          <a:bodyPr wrap="square">
            <a:spAutoFit/>
          </a:bodyPr>
          <a:lstStyle/>
          <a:p>
            <a:pPr marL="285750" indent="-285750" algn="l">
              <a:buFont typeface="Wingdings" panose="05000000000000000000" pitchFamily="2" charset="2"/>
              <a:buChar char="n"/>
            </a:pPr>
            <a:r>
              <a:rPr kumimoji="1" lang="ja-JP" altLang="en-US" sz="1800" b="1" dirty="0"/>
              <a:t>ファーメンターを用いたタンパク質合成・活性確認</a:t>
            </a:r>
            <a:endParaRPr kumimoji="1" lang="en-US" altLang="ja-JP" sz="1800" b="1" dirty="0"/>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3344747" y="502969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発現・活性の確認</a:t>
            </a:r>
            <a:endParaRPr kumimoji="1" lang="en-US" altLang="ja-JP" sz="1800" b="1" dirty="0"/>
          </a:p>
        </p:txBody>
      </p:sp>
      <p:sp>
        <p:nvSpPr>
          <p:cNvPr id="45" name="矢印: 五方向 44">
            <a:extLst>
              <a:ext uri="{FF2B5EF4-FFF2-40B4-BE49-F238E27FC236}">
                <a16:creationId xmlns:a16="http://schemas.microsoft.com/office/drawing/2014/main" id="{0EE6998E-6B87-4C69-88EB-1CBB3383CAD4}"/>
              </a:ext>
            </a:extLst>
          </p:cNvPr>
          <p:cNvSpPr/>
          <p:nvPr/>
        </p:nvSpPr>
        <p:spPr>
          <a:xfrm>
            <a:off x="3442246" y="2467152"/>
            <a:ext cx="1387527" cy="738035"/>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3344747" y="2020623"/>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149130" y="3480288"/>
            <a:ext cx="3087809" cy="1268355"/>
            <a:chOff x="6502950" y="1810784"/>
            <a:chExt cx="3087809" cy="126835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502950" y="1810784"/>
              <a:ext cx="1877437" cy="369332"/>
            </a:xfrm>
            <a:prstGeom prst="rect">
              <a:avLst/>
            </a:prstGeom>
            <a:noFill/>
          </p:spPr>
          <p:txBody>
            <a:bodyPr wrap="none" rtlCol="0">
              <a:spAutoFit/>
            </a:bodyPr>
            <a:lstStyle/>
            <a:p>
              <a:pPr algn="ctr"/>
              <a:r>
                <a:rPr kumimoji="1" lang="ja-JP" altLang="en-US" dirty="0"/>
                <a:t>対象③ </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181875" y="5034632"/>
            <a:ext cx="3069149" cy="1235648"/>
            <a:chOff x="6521610" y="1843491"/>
            <a:chExt cx="3069149" cy="1235648"/>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521610" y="1843491"/>
              <a:ext cx="1813382" cy="369332"/>
            </a:xfrm>
            <a:prstGeom prst="rect">
              <a:avLst/>
            </a:prstGeom>
            <a:noFill/>
          </p:spPr>
          <p:txBody>
            <a:bodyPr wrap="none" rtlCol="0">
              <a:spAutoFit/>
            </a:bodyPr>
            <a:lstStyle/>
            <a:p>
              <a:pPr algn="ctr"/>
              <a:r>
                <a:rPr kumimoji="1" lang="ja-JP" altLang="en-US" dirty="0"/>
                <a:t>対象④ </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118917" y="2010501"/>
            <a:ext cx="3109462" cy="1233702"/>
            <a:chOff x="2932449" y="1846763"/>
            <a:chExt cx="3109462" cy="1233702"/>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932449" y="1846763"/>
              <a:ext cx="2886303" cy="369332"/>
            </a:xfrm>
            <a:prstGeom prst="rect">
              <a:avLst/>
            </a:prstGeom>
            <a:noFill/>
          </p:spPr>
          <p:txBody>
            <a:bodyPr wrap="none" rtlCol="0">
              <a:spAutoFit/>
            </a:bodyPr>
            <a:lstStyle/>
            <a:p>
              <a:pPr algn="ctr"/>
              <a:r>
                <a:rPr kumimoji="1" lang="ja-JP" altLang="en-US" dirty="0"/>
                <a:t>対象②　</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5" name="テキスト ボックス 4">
            <a:extLst>
              <a:ext uri="{FF2B5EF4-FFF2-40B4-BE49-F238E27FC236}">
                <a16:creationId xmlns:a16="http://schemas.microsoft.com/office/drawing/2014/main" id="{1F49B922-A77B-4051-A444-2E2E32455186}"/>
              </a:ext>
            </a:extLst>
          </p:cNvPr>
          <p:cNvSpPr txBox="1"/>
          <p:nvPr/>
        </p:nvSpPr>
        <p:spPr>
          <a:xfrm>
            <a:off x="7566333" y="6474114"/>
            <a:ext cx="4515903" cy="338554"/>
          </a:xfrm>
          <a:prstGeom prst="rect">
            <a:avLst/>
          </a:prstGeom>
          <a:solidFill>
            <a:schemeClr val="bg1"/>
          </a:solidFill>
        </p:spPr>
        <p:txBody>
          <a:bodyPr wrap="square" rtlCol="0">
            <a:spAutoFit/>
          </a:bodyPr>
          <a:lstStyle/>
          <a:p>
            <a:r>
              <a:rPr kumimoji="1" lang="en-US" altLang="ja-JP" sz="1600" dirty="0"/>
              <a:t>※</a:t>
            </a:r>
            <a:r>
              <a:rPr kumimoji="1" lang="ja-JP" altLang="en-US" sz="1600" dirty="0"/>
              <a:t>共通している作業が多いため、同時並行で進める。</a:t>
            </a:r>
            <a:endParaRPr kumimoji="1" lang="en-US" altLang="ja-JP" sz="1600" dirty="0"/>
          </a:p>
        </p:txBody>
      </p:sp>
      <p:sp>
        <p:nvSpPr>
          <p:cNvPr id="90" name="矢印: 五方向 89">
            <a:extLst>
              <a:ext uri="{FF2B5EF4-FFF2-40B4-BE49-F238E27FC236}">
                <a16:creationId xmlns:a16="http://schemas.microsoft.com/office/drawing/2014/main" id="{80ADE09E-AF53-4BC2-823B-02C7A5379BBD}"/>
              </a:ext>
            </a:extLst>
          </p:cNvPr>
          <p:cNvSpPr/>
          <p:nvPr/>
        </p:nvSpPr>
        <p:spPr>
          <a:xfrm>
            <a:off x="3445052" y="5518035"/>
            <a:ext cx="1376668" cy="729383"/>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4846805" y="2467153"/>
            <a:ext cx="1994651" cy="738034"/>
          </a:xfrm>
          <a:prstGeom prst="homePlate">
            <a:avLst>
              <a:gd name="adj" fmla="val 21836"/>
            </a:avLst>
          </a:prstGeom>
          <a:solidFill>
            <a:schemeClr val="accent2"/>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3" name="矢印: 五方向 92">
            <a:extLst>
              <a:ext uri="{FF2B5EF4-FFF2-40B4-BE49-F238E27FC236}">
                <a16:creationId xmlns:a16="http://schemas.microsoft.com/office/drawing/2014/main" id="{28B3E983-2667-4F34-B635-EE27B1B95A5C}"/>
              </a:ext>
            </a:extLst>
          </p:cNvPr>
          <p:cNvSpPr/>
          <p:nvPr/>
        </p:nvSpPr>
        <p:spPr>
          <a:xfrm>
            <a:off x="8387111" y="2475937"/>
            <a:ext cx="1531090"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0" name="正方形/長方形 99">
            <a:extLst>
              <a:ext uri="{FF2B5EF4-FFF2-40B4-BE49-F238E27FC236}">
                <a16:creationId xmlns:a16="http://schemas.microsoft.com/office/drawing/2014/main" id="{C5116FA7-51FB-4E1E-BE78-422293DACB2E}"/>
              </a:ext>
            </a:extLst>
          </p:cNvPr>
          <p:cNvSpPr/>
          <p:nvPr/>
        </p:nvSpPr>
        <p:spPr>
          <a:xfrm>
            <a:off x="105935" y="1565544"/>
            <a:ext cx="309572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使用するセルロース分解酵素</a:t>
            </a:r>
          </a:p>
        </p:txBody>
      </p:sp>
      <p:sp>
        <p:nvSpPr>
          <p:cNvPr id="6" name="矢印: 右 5">
            <a:extLst>
              <a:ext uri="{FF2B5EF4-FFF2-40B4-BE49-F238E27FC236}">
                <a16:creationId xmlns:a16="http://schemas.microsoft.com/office/drawing/2014/main" id="{F67B5126-02CC-45A8-A7C6-D9BBA3148420}"/>
              </a:ext>
            </a:extLst>
          </p:cNvPr>
          <p:cNvSpPr/>
          <p:nvPr/>
        </p:nvSpPr>
        <p:spPr>
          <a:xfrm>
            <a:off x="3442246" y="1481633"/>
            <a:ext cx="8639990"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417121" y="1583210"/>
            <a:ext cx="543739" cy="369332"/>
          </a:xfrm>
          <a:prstGeom prst="rect">
            <a:avLst/>
          </a:prstGeom>
          <a:noFill/>
        </p:spPr>
        <p:txBody>
          <a:bodyPr wrap="none" rtlCol="0">
            <a:spAutoFit/>
          </a:bodyPr>
          <a:lstStyle/>
          <a:p>
            <a:pPr algn="ctr"/>
            <a:r>
              <a:rPr kumimoji="1" lang="en-US" altLang="ja-JP" b="1" dirty="0">
                <a:solidFill>
                  <a:schemeClr val="bg1"/>
                </a:solidFill>
              </a:rPr>
              <a:t>9</a:t>
            </a:r>
            <a:r>
              <a:rPr kumimoji="1" lang="ja-JP" altLang="en-US" b="1" dirty="0">
                <a:solidFill>
                  <a:schemeClr val="bg1"/>
                </a:solidFill>
              </a:rPr>
              <a:t>月</a:t>
            </a:r>
          </a:p>
        </p:txBody>
      </p:sp>
      <p:sp>
        <p:nvSpPr>
          <p:cNvPr id="13" name="テキスト ボックス 12">
            <a:extLst>
              <a:ext uri="{FF2B5EF4-FFF2-40B4-BE49-F238E27FC236}">
                <a16:creationId xmlns:a16="http://schemas.microsoft.com/office/drawing/2014/main" id="{E543D7B4-8899-4B66-BE9B-9EFDD9578F7A}"/>
              </a:ext>
            </a:extLst>
          </p:cNvPr>
          <p:cNvSpPr txBox="1"/>
          <p:nvPr/>
        </p:nvSpPr>
        <p:spPr>
          <a:xfrm>
            <a:off x="4699207" y="1589040"/>
            <a:ext cx="671979" cy="369332"/>
          </a:xfrm>
          <a:prstGeom prst="rect">
            <a:avLst/>
          </a:prstGeom>
          <a:noFill/>
        </p:spPr>
        <p:txBody>
          <a:bodyPr wrap="none" rtlCol="0">
            <a:spAutoFit/>
          </a:bodyPr>
          <a:lstStyle/>
          <a:p>
            <a:pPr algn="ctr"/>
            <a:r>
              <a:rPr kumimoji="1" lang="en-US" altLang="ja-JP" b="1" dirty="0">
                <a:solidFill>
                  <a:schemeClr val="bg1"/>
                </a:solidFill>
              </a:rPr>
              <a:t>10</a:t>
            </a:r>
            <a:r>
              <a:rPr kumimoji="1" lang="ja-JP" altLang="en-US" b="1" dirty="0">
                <a:solidFill>
                  <a:schemeClr val="bg1"/>
                </a:solidFill>
              </a:rPr>
              <a:t>月</a:t>
            </a:r>
          </a:p>
        </p:txBody>
      </p:sp>
      <p:sp>
        <p:nvSpPr>
          <p:cNvPr id="14" name="テキスト ボックス 13">
            <a:extLst>
              <a:ext uri="{FF2B5EF4-FFF2-40B4-BE49-F238E27FC236}">
                <a16:creationId xmlns:a16="http://schemas.microsoft.com/office/drawing/2014/main" id="{5A0C96C3-700A-4418-A33B-04593C1E8F72}"/>
              </a:ext>
            </a:extLst>
          </p:cNvPr>
          <p:cNvSpPr txBox="1"/>
          <p:nvPr/>
        </p:nvSpPr>
        <p:spPr>
          <a:xfrm>
            <a:off x="5997843" y="1583361"/>
            <a:ext cx="659219" cy="369332"/>
          </a:xfrm>
          <a:prstGeom prst="rect">
            <a:avLst/>
          </a:prstGeom>
          <a:noFill/>
        </p:spPr>
        <p:txBody>
          <a:bodyPr wrap="none" rtlCol="0">
            <a:spAutoFit/>
          </a:bodyPr>
          <a:lstStyle/>
          <a:p>
            <a:pPr algn="ctr"/>
            <a:r>
              <a:rPr kumimoji="1" lang="en-US" altLang="ja-JP" b="1" dirty="0">
                <a:solidFill>
                  <a:schemeClr val="bg1"/>
                </a:solidFill>
              </a:rPr>
              <a:t>11</a:t>
            </a:r>
            <a:r>
              <a:rPr kumimoji="1" lang="ja-JP" altLang="en-US" b="1" dirty="0">
                <a:solidFill>
                  <a:schemeClr val="bg1"/>
                </a:solidFill>
              </a:rPr>
              <a:t>月</a:t>
            </a:r>
          </a:p>
        </p:txBody>
      </p:sp>
      <p:sp>
        <p:nvSpPr>
          <p:cNvPr id="15" name="テキスト ボックス 14">
            <a:extLst>
              <a:ext uri="{FF2B5EF4-FFF2-40B4-BE49-F238E27FC236}">
                <a16:creationId xmlns:a16="http://schemas.microsoft.com/office/drawing/2014/main" id="{90536E35-BC2F-4867-BFCC-B85FB2BDEF41}"/>
              </a:ext>
            </a:extLst>
          </p:cNvPr>
          <p:cNvSpPr txBox="1"/>
          <p:nvPr/>
        </p:nvSpPr>
        <p:spPr>
          <a:xfrm>
            <a:off x="7510121" y="1589816"/>
            <a:ext cx="671979" cy="369332"/>
          </a:xfrm>
          <a:prstGeom prst="rect">
            <a:avLst/>
          </a:prstGeom>
          <a:noFill/>
        </p:spPr>
        <p:txBody>
          <a:bodyPr wrap="none" rtlCol="0">
            <a:spAutoFit/>
          </a:bodyPr>
          <a:lstStyle/>
          <a:p>
            <a:pPr algn="ctr"/>
            <a:r>
              <a:rPr kumimoji="1" lang="en-US" altLang="ja-JP" b="1" dirty="0">
                <a:solidFill>
                  <a:schemeClr val="bg1"/>
                </a:solidFill>
              </a:rPr>
              <a:t>12</a:t>
            </a:r>
            <a:r>
              <a:rPr kumimoji="1" lang="ja-JP" altLang="en-US" b="1" dirty="0">
                <a:solidFill>
                  <a:schemeClr val="bg1"/>
                </a:solidFill>
              </a:rPr>
              <a:t>月</a:t>
            </a:r>
          </a:p>
        </p:txBody>
      </p:sp>
      <p:sp>
        <p:nvSpPr>
          <p:cNvPr id="57" name="テキスト ボックス 56">
            <a:extLst>
              <a:ext uri="{FF2B5EF4-FFF2-40B4-BE49-F238E27FC236}">
                <a16:creationId xmlns:a16="http://schemas.microsoft.com/office/drawing/2014/main" id="{9CF50A9C-51E4-4B8F-876F-FBB8D4BFE45D}"/>
              </a:ext>
            </a:extLst>
          </p:cNvPr>
          <p:cNvSpPr txBox="1"/>
          <p:nvPr/>
        </p:nvSpPr>
        <p:spPr>
          <a:xfrm>
            <a:off x="9188862" y="1589816"/>
            <a:ext cx="543739" cy="369332"/>
          </a:xfrm>
          <a:prstGeom prst="rect">
            <a:avLst/>
          </a:prstGeom>
          <a:noFill/>
        </p:spPr>
        <p:txBody>
          <a:bodyPr wrap="none" rtlCol="0">
            <a:spAutoFit/>
          </a:bodyPr>
          <a:lstStyle/>
          <a:p>
            <a:pPr algn="ctr"/>
            <a:r>
              <a:rPr kumimoji="1" lang="en-US" altLang="ja-JP" b="1" dirty="0">
                <a:solidFill>
                  <a:schemeClr val="bg1"/>
                </a:solidFill>
              </a:rPr>
              <a:t>1</a:t>
            </a:r>
            <a:r>
              <a:rPr kumimoji="1" lang="ja-JP" altLang="en-US" b="1" dirty="0">
                <a:solidFill>
                  <a:schemeClr val="bg1"/>
                </a:solidFill>
              </a:rPr>
              <a:t>月</a:t>
            </a:r>
          </a:p>
        </p:txBody>
      </p:sp>
      <p:sp>
        <p:nvSpPr>
          <p:cNvPr id="58" name="テキスト ボックス 57">
            <a:extLst>
              <a:ext uri="{FF2B5EF4-FFF2-40B4-BE49-F238E27FC236}">
                <a16:creationId xmlns:a16="http://schemas.microsoft.com/office/drawing/2014/main" id="{A3B4A11B-AF1A-40DD-B839-7E815FC0D48E}"/>
              </a:ext>
            </a:extLst>
          </p:cNvPr>
          <p:cNvSpPr txBox="1"/>
          <p:nvPr/>
        </p:nvSpPr>
        <p:spPr>
          <a:xfrm>
            <a:off x="10776723" y="1575700"/>
            <a:ext cx="543739" cy="369332"/>
          </a:xfrm>
          <a:prstGeom prst="rect">
            <a:avLst/>
          </a:prstGeom>
          <a:noFill/>
        </p:spPr>
        <p:txBody>
          <a:bodyPr wrap="none" rtlCol="0">
            <a:spAutoFit/>
          </a:bodyPr>
          <a:lstStyle/>
          <a:p>
            <a:pPr algn="ctr"/>
            <a:r>
              <a:rPr kumimoji="1" lang="en-US" altLang="ja-JP" b="1" dirty="0">
                <a:solidFill>
                  <a:schemeClr val="bg1"/>
                </a:solidFill>
              </a:rPr>
              <a:t>2</a:t>
            </a:r>
            <a:r>
              <a:rPr kumimoji="1" lang="ja-JP" altLang="en-US" b="1" dirty="0">
                <a:solidFill>
                  <a:schemeClr val="bg1"/>
                </a:solidFill>
              </a:rPr>
              <a:t>月</a:t>
            </a:r>
          </a:p>
        </p:txBody>
      </p:sp>
      <p:sp>
        <p:nvSpPr>
          <p:cNvPr id="9" name="テキスト ボックス 8">
            <a:extLst>
              <a:ext uri="{FF2B5EF4-FFF2-40B4-BE49-F238E27FC236}">
                <a16:creationId xmlns:a16="http://schemas.microsoft.com/office/drawing/2014/main" id="{8E4B7355-34D2-4379-94EE-E9E2CD208BBD}"/>
              </a:ext>
            </a:extLst>
          </p:cNvPr>
          <p:cNvSpPr txBox="1"/>
          <p:nvPr/>
        </p:nvSpPr>
        <p:spPr>
          <a:xfrm>
            <a:off x="4765123" y="1263027"/>
            <a:ext cx="1107996" cy="369332"/>
          </a:xfrm>
          <a:prstGeom prst="rect">
            <a:avLst/>
          </a:prstGeom>
          <a:noFill/>
        </p:spPr>
        <p:txBody>
          <a:bodyPr wrap="none" rtlCol="0">
            <a:spAutoFit/>
          </a:bodyPr>
          <a:lstStyle/>
          <a:p>
            <a:r>
              <a:rPr kumimoji="1" lang="en-US" altLang="ja-JP" b="1" dirty="0">
                <a:solidFill>
                  <a:schemeClr val="bg2">
                    <a:lumMod val="75000"/>
                  </a:schemeClr>
                </a:solidFill>
              </a:rPr>
              <a:t>FY22 3Q</a:t>
            </a:r>
          </a:p>
        </p:txBody>
      </p:sp>
      <p:sp>
        <p:nvSpPr>
          <p:cNvPr id="59" name="テキスト ボックス 58">
            <a:extLst>
              <a:ext uri="{FF2B5EF4-FFF2-40B4-BE49-F238E27FC236}">
                <a16:creationId xmlns:a16="http://schemas.microsoft.com/office/drawing/2014/main" id="{D5DA2E08-49B7-4FA8-AC7B-4ED299828C46}"/>
              </a:ext>
            </a:extLst>
          </p:cNvPr>
          <p:cNvSpPr txBox="1"/>
          <p:nvPr/>
        </p:nvSpPr>
        <p:spPr>
          <a:xfrm>
            <a:off x="9222916" y="1267668"/>
            <a:ext cx="1415326" cy="369332"/>
          </a:xfrm>
          <a:prstGeom prst="rect">
            <a:avLst/>
          </a:prstGeom>
          <a:noFill/>
        </p:spPr>
        <p:txBody>
          <a:bodyPr wrap="square" rtlCol="0">
            <a:spAutoFit/>
          </a:bodyPr>
          <a:lstStyle/>
          <a:p>
            <a:r>
              <a:rPr kumimoji="1" lang="en-US" altLang="ja-JP" b="1" dirty="0">
                <a:solidFill>
                  <a:schemeClr val="bg2">
                    <a:lumMod val="75000"/>
                  </a:schemeClr>
                </a:solidFill>
              </a:rPr>
              <a:t>FY22 4Q</a:t>
            </a:r>
          </a:p>
        </p:txBody>
      </p:sp>
      <p:sp>
        <p:nvSpPr>
          <p:cNvPr id="3" name="テキスト ボックス 2">
            <a:extLst>
              <a:ext uri="{FF2B5EF4-FFF2-40B4-BE49-F238E27FC236}">
                <a16:creationId xmlns:a16="http://schemas.microsoft.com/office/drawing/2014/main" id="{2B362B71-1E4F-4FA7-92B1-AAEF81817515}"/>
              </a:ext>
            </a:extLst>
          </p:cNvPr>
          <p:cNvSpPr txBox="1"/>
          <p:nvPr/>
        </p:nvSpPr>
        <p:spPr>
          <a:xfrm>
            <a:off x="4457117" y="2313654"/>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79" name="テキスト ボックス 78">
            <a:extLst>
              <a:ext uri="{FF2B5EF4-FFF2-40B4-BE49-F238E27FC236}">
                <a16:creationId xmlns:a16="http://schemas.microsoft.com/office/drawing/2014/main" id="{135430C2-7AB7-464C-9502-70C831B04AEE}"/>
              </a:ext>
            </a:extLst>
          </p:cNvPr>
          <p:cNvSpPr txBox="1"/>
          <p:nvPr/>
        </p:nvSpPr>
        <p:spPr>
          <a:xfrm>
            <a:off x="4410082" y="5401703"/>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89" name="テキスト ボックス 88">
            <a:extLst>
              <a:ext uri="{FF2B5EF4-FFF2-40B4-BE49-F238E27FC236}">
                <a16:creationId xmlns:a16="http://schemas.microsoft.com/office/drawing/2014/main" id="{BE12544E-CCE4-453A-9217-3E28D3C7090F}"/>
              </a:ext>
            </a:extLst>
          </p:cNvPr>
          <p:cNvSpPr txBox="1"/>
          <p:nvPr/>
        </p:nvSpPr>
        <p:spPr>
          <a:xfrm>
            <a:off x="6031176" y="2333767"/>
            <a:ext cx="877163" cy="369332"/>
          </a:xfrm>
          <a:prstGeom prst="rect">
            <a:avLst/>
          </a:prstGeom>
          <a:noFill/>
          <a:ln w="9525">
            <a:noFill/>
          </a:ln>
        </p:spPr>
        <p:txBody>
          <a:bodyPr wrap="none" rtlCol="0">
            <a:spAutoFit/>
          </a:bodyPr>
          <a:lstStyle/>
          <a:p>
            <a:r>
              <a:rPr kumimoji="1" lang="ja-JP" altLang="en-US" b="1" dirty="0">
                <a:solidFill>
                  <a:srgbClr val="FF0000"/>
                </a:solidFill>
              </a:rPr>
              <a:t>実施中</a:t>
            </a:r>
          </a:p>
        </p:txBody>
      </p:sp>
      <p:sp>
        <p:nvSpPr>
          <p:cNvPr id="8" name="テキスト ボックス 7">
            <a:extLst>
              <a:ext uri="{FF2B5EF4-FFF2-40B4-BE49-F238E27FC236}">
                <a16:creationId xmlns:a16="http://schemas.microsoft.com/office/drawing/2014/main" id="{515FB352-F6FD-4CB0-95B6-822DFC5C670E}"/>
              </a:ext>
            </a:extLst>
          </p:cNvPr>
          <p:cNvSpPr txBox="1"/>
          <p:nvPr/>
        </p:nvSpPr>
        <p:spPr>
          <a:xfrm>
            <a:off x="3385158" y="2595351"/>
            <a:ext cx="1558440" cy="523220"/>
          </a:xfrm>
          <a:prstGeom prst="rect">
            <a:avLst/>
          </a:prstGeom>
          <a:noFill/>
        </p:spPr>
        <p:txBody>
          <a:bodyPr wrap="none" rtlCol="0">
            <a:spAutoFit/>
          </a:bodyPr>
          <a:lstStyle/>
          <a:p>
            <a:r>
              <a:rPr kumimoji="1" lang="en-US" altLang="ja-JP" sz="1400" b="1" dirty="0">
                <a:solidFill>
                  <a:schemeClr val="accent1"/>
                </a:solidFill>
              </a:rPr>
              <a:t>1-1. </a:t>
            </a:r>
            <a:r>
              <a:rPr kumimoji="1" lang="ja-JP" altLang="en-US" sz="1400" dirty="0"/>
              <a:t>遺伝子合成、</a:t>
            </a:r>
            <a:endParaRPr kumimoji="1" lang="en-US" altLang="ja-JP" sz="1400" dirty="0"/>
          </a:p>
          <a:p>
            <a:r>
              <a:rPr kumimoji="1" lang="ja-JP" altLang="en-US" sz="1400" dirty="0"/>
              <a:t>    プライマー設計</a:t>
            </a:r>
          </a:p>
        </p:txBody>
      </p:sp>
      <p:sp>
        <p:nvSpPr>
          <p:cNvPr id="102" name="テキスト ボックス 101">
            <a:extLst>
              <a:ext uri="{FF2B5EF4-FFF2-40B4-BE49-F238E27FC236}">
                <a16:creationId xmlns:a16="http://schemas.microsoft.com/office/drawing/2014/main" id="{C10BF21F-4068-4E2C-80B2-7E858B24B1FB}"/>
              </a:ext>
            </a:extLst>
          </p:cNvPr>
          <p:cNvSpPr txBox="1"/>
          <p:nvPr/>
        </p:nvSpPr>
        <p:spPr>
          <a:xfrm>
            <a:off x="4874003" y="2684955"/>
            <a:ext cx="1939954" cy="307777"/>
          </a:xfrm>
          <a:prstGeom prst="rect">
            <a:avLst/>
          </a:prstGeom>
          <a:noFill/>
        </p:spPr>
        <p:txBody>
          <a:bodyPr wrap="none" rtlCol="0">
            <a:spAutoFit/>
          </a:bodyPr>
          <a:lstStyle/>
          <a:p>
            <a:pPr algn="ctr"/>
            <a:r>
              <a:rPr kumimoji="1" lang="en-US" altLang="ja-JP" sz="1400" b="1" dirty="0">
                <a:solidFill>
                  <a:schemeClr val="accent1"/>
                </a:solidFill>
              </a:rPr>
              <a:t>1-2. </a:t>
            </a:r>
            <a:r>
              <a:rPr kumimoji="1" lang="ja-JP" altLang="en-US" sz="1400" dirty="0"/>
              <a:t>設計</a:t>
            </a:r>
            <a:r>
              <a:rPr kumimoji="1" lang="en-US" altLang="ja-JP" sz="1400" dirty="0"/>
              <a:t>CBD</a:t>
            </a:r>
            <a:r>
              <a:rPr kumimoji="1" lang="ja-JP" altLang="en-US" sz="1400" dirty="0"/>
              <a:t>入れ替え</a:t>
            </a:r>
          </a:p>
        </p:txBody>
      </p:sp>
      <p:sp>
        <p:nvSpPr>
          <p:cNvPr id="105" name="テキスト ボックス 104">
            <a:extLst>
              <a:ext uri="{FF2B5EF4-FFF2-40B4-BE49-F238E27FC236}">
                <a16:creationId xmlns:a16="http://schemas.microsoft.com/office/drawing/2014/main" id="{02AE8787-B8EE-4ED0-B6BB-2762A7168AE3}"/>
              </a:ext>
            </a:extLst>
          </p:cNvPr>
          <p:cNvSpPr txBox="1"/>
          <p:nvPr/>
        </p:nvSpPr>
        <p:spPr>
          <a:xfrm>
            <a:off x="8325690" y="259831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2" name="矢印: 五方向 111">
            <a:extLst>
              <a:ext uri="{FF2B5EF4-FFF2-40B4-BE49-F238E27FC236}">
                <a16:creationId xmlns:a16="http://schemas.microsoft.com/office/drawing/2014/main" id="{51ED011F-B524-4D9F-86CA-FE19DD660E9C}"/>
              </a:ext>
            </a:extLst>
          </p:cNvPr>
          <p:cNvSpPr/>
          <p:nvPr/>
        </p:nvSpPr>
        <p:spPr>
          <a:xfrm>
            <a:off x="9363915" y="3943797"/>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4" name="テキスト ボックス 113">
            <a:extLst>
              <a:ext uri="{FF2B5EF4-FFF2-40B4-BE49-F238E27FC236}">
                <a16:creationId xmlns:a16="http://schemas.microsoft.com/office/drawing/2014/main" id="{D77EEDCD-4EBF-49A6-81B5-82DD1BEC0B76}"/>
              </a:ext>
            </a:extLst>
          </p:cNvPr>
          <p:cNvSpPr txBox="1"/>
          <p:nvPr/>
        </p:nvSpPr>
        <p:spPr>
          <a:xfrm>
            <a:off x="9302494" y="406617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6" name="矢印: 五方向 115">
            <a:extLst>
              <a:ext uri="{FF2B5EF4-FFF2-40B4-BE49-F238E27FC236}">
                <a16:creationId xmlns:a16="http://schemas.microsoft.com/office/drawing/2014/main" id="{0301AD22-A1B0-464E-A24E-9F10B9A2906A}"/>
              </a:ext>
            </a:extLst>
          </p:cNvPr>
          <p:cNvSpPr/>
          <p:nvPr/>
        </p:nvSpPr>
        <p:spPr>
          <a:xfrm>
            <a:off x="8392468" y="5505244"/>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8" name="テキスト ボックス 117">
            <a:extLst>
              <a:ext uri="{FF2B5EF4-FFF2-40B4-BE49-F238E27FC236}">
                <a16:creationId xmlns:a16="http://schemas.microsoft.com/office/drawing/2014/main" id="{BDE1CEC2-C0C9-44BD-964D-0A1F35DBDC4E}"/>
              </a:ext>
            </a:extLst>
          </p:cNvPr>
          <p:cNvSpPr txBox="1"/>
          <p:nvPr/>
        </p:nvSpPr>
        <p:spPr>
          <a:xfrm>
            <a:off x="8331047" y="5627618"/>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9" name="テキスト ボックス 118">
            <a:extLst>
              <a:ext uri="{FF2B5EF4-FFF2-40B4-BE49-F238E27FC236}">
                <a16:creationId xmlns:a16="http://schemas.microsoft.com/office/drawing/2014/main" id="{172B7F07-2C58-4B7E-A142-4EDA7DE99892}"/>
              </a:ext>
            </a:extLst>
          </p:cNvPr>
          <p:cNvSpPr txBox="1"/>
          <p:nvPr/>
        </p:nvSpPr>
        <p:spPr>
          <a:xfrm>
            <a:off x="3461858" y="5751394"/>
            <a:ext cx="1281120" cy="307777"/>
          </a:xfrm>
          <a:prstGeom prst="rect">
            <a:avLst/>
          </a:prstGeom>
          <a:noFill/>
        </p:spPr>
        <p:txBody>
          <a:bodyPr wrap="none" rtlCol="0">
            <a:spAutoFit/>
          </a:bodyPr>
          <a:lstStyle/>
          <a:p>
            <a:r>
              <a:rPr kumimoji="1" lang="en-US" altLang="ja-JP" sz="1400" b="1" dirty="0">
                <a:solidFill>
                  <a:schemeClr val="accent1"/>
                </a:solidFill>
              </a:rPr>
              <a:t>1. </a:t>
            </a:r>
            <a:r>
              <a:rPr kumimoji="1" lang="ja-JP" altLang="en-US" sz="1400" dirty="0"/>
              <a:t>遺伝子合成</a:t>
            </a:r>
            <a:endParaRPr kumimoji="1" lang="en-US" altLang="ja-JP" sz="1400" dirty="0"/>
          </a:p>
        </p:txBody>
      </p:sp>
      <p:sp>
        <p:nvSpPr>
          <p:cNvPr id="120" name="矢印: 五方向 119">
            <a:extLst>
              <a:ext uri="{FF2B5EF4-FFF2-40B4-BE49-F238E27FC236}">
                <a16:creationId xmlns:a16="http://schemas.microsoft.com/office/drawing/2014/main" id="{18BB5730-5E64-4F26-B8D9-49AA168CC8C2}"/>
              </a:ext>
            </a:extLst>
          </p:cNvPr>
          <p:cNvSpPr/>
          <p:nvPr/>
        </p:nvSpPr>
        <p:spPr>
          <a:xfrm>
            <a:off x="6842348" y="2472236"/>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D78CB30D-7580-426D-90E5-5E6556F779B2}"/>
              </a:ext>
            </a:extLst>
          </p:cNvPr>
          <p:cNvSpPr txBox="1"/>
          <p:nvPr/>
        </p:nvSpPr>
        <p:spPr>
          <a:xfrm>
            <a:off x="6786363" y="2607115"/>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2" name="矢印: 五方向 121">
            <a:extLst>
              <a:ext uri="{FF2B5EF4-FFF2-40B4-BE49-F238E27FC236}">
                <a16:creationId xmlns:a16="http://schemas.microsoft.com/office/drawing/2014/main" id="{E187DE98-0E0E-4484-8ECC-DBC6CEC9CCCE}"/>
              </a:ext>
            </a:extLst>
          </p:cNvPr>
          <p:cNvSpPr/>
          <p:nvPr/>
        </p:nvSpPr>
        <p:spPr>
          <a:xfrm>
            <a:off x="6841456" y="5509384"/>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3" name="テキスト ボックス 122">
            <a:extLst>
              <a:ext uri="{FF2B5EF4-FFF2-40B4-BE49-F238E27FC236}">
                <a16:creationId xmlns:a16="http://schemas.microsoft.com/office/drawing/2014/main" id="{082AB2EE-3E20-4EE0-8786-4F1C17C438EC}"/>
              </a:ext>
            </a:extLst>
          </p:cNvPr>
          <p:cNvSpPr txBox="1"/>
          <p:nvPr/>
        </p:nvSpPr>
        <p:spPr>
          <a:xfrm>
            <a:off x="6785471" y="5644263"/>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4" name="矢印: 五方向 123">
            <a:extLst>
              <a:ext uri="{FF2B5EF4-FFF2-40B4-BE49-F238E27FC236}">
                <a16:creationId xmlns:a16="http://schemas.microsoft.com/office/drawing/2014/main" id="{AB5FC2A0-EE29-4264-AC82-8ABEEB8DF02B}"/>
              </a:ext>
            </a:extLst>
          </p:cNvPr>
          <p:cNvSpPr/>
          <p:nvPr/>
        </p:nvSpPr>
        <p:spPr>
          <a:xfrm>
            <a:off x="7812903" y="3951048"/>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3" name="テキスト ボックス 112">
            <a:extLst>
              <a:ext uri="{FF2B5EF4-FFF2-40B4-BE49-F238E27FC236}">
                <a16:creationId xmlns:a16="http://schemas.microsoft.com/office/drawing/2014/main" id="{95941D8B-EB23-4DC5-8D8C-4BB994256038}"/>
              </a:ext>
            </a:extLst>
          </p:cNvPr>
          <p:cNvSpPr txBox="1"/>
          <p:nvPr/>
        </p:nvSpPr>
        <p:spPr>
          <a:xfrm>
            <a:off x="7773677" y="4187271"/>
            <a:ext cx="1579278" cy="307777"/>
          </a:xfrm>
          <a:prstGeom prst="rect">
            <a:avLst/>
          </a:prstGeom>
          <a:noFill/>
        </p:spPr>
        <p:txBody>
          <a:bodyPr wrap="none" rtlCol="0">
            <a:spAutoFit/>
          </a:bodyPr>
          <a:lstStyle/>
          <a:p>
            <a:r>
              <a:rPr kumimoji="1" lang="en-US" altLang="ja-JP" sz="1400" b="1" dirty="0">
                <a:solidFill>
                  <a:schemeClr val="accent1"/>
                </a:solidFill>
              </a:rPr>
              <a:t>3. </a:t>
            </a:r>
            <a:r>
              <a:rPr kumimoji="1" lang="ja-JP" altLang="en-US" sz="1400" dirty="0"/>
              <a:t>培養、発現誘導</a:t>
            </a:r>
          </a:p>
        </p:txBody>
      </p:sp>
      <p:sp>
        <p:nvSpPr>
          <p:cNvPr id="92" name="テキスト ボックス 91">
            <a:extLst>
              <a:ext uri="{FF2B5EF4-FFF2-40B4-BE49-F238E27FC236}">
                <a16:creationId xmlns:a16="http://schemas.microsoft.com/office/drawing/2014/main" id="{1F5BCC98-FB51-49D0-BF4E-D3555023FA7C}"/>
              </a:ext>
            </a:extLst>
          </p:cNvPr>
          <p:cNvSpPr txBox="1"/>
          <p:nvPr/>
        </p:nvSpPr>
        <p:spPr>
          <a:xfrm>
            <a:off x="1027134" y="841022"/>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Tree>
    <p:extLst>
      <p:ext uri="{BB962C8B-B14F-4D97-AF65-F5344CB8AC3E}">
        <p14:creationId xmlns:p14="http://schemas.microsoft.com/office/powerpoint/2010/main" val="3143244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対象②　設計</a:t>
            </a:r>
            <a:r>
              <a:rPr kumimoji="1" lang="en-US" altLang="ja-JP" dirty="0"/>
              <a:t>CBD</a:t>
            </a:r>
            <a:r>
              <a:rPr kumimoji="1" lang="ja-JP" altLang="en-US"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26894" y="1989581"/>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386094" y="780248"/>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475195" y="1142668"/>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496986" y="1555989"/>
            <a:ext cx="317484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対象②　</a:t>
            </a:r>
            <a:r>
              <a:rPr kumimoji="1" lang="en-US" altLang="ja-JP" dirty="0"/>
              <a:t>TeCel7A-TrCBM1</a:t>
            </a:r>
            <a:endParaRPr kumimoji="1" lang="ja-JP" altLang="en-US" dirty="0"/>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22528" y="5071131"/>
            <a:ext cx="1536767" cy="584775"/>
          </a:xfrm>
          <a:prstGeom prst="rect">
            <a:avLst/>
          </a:prstGeom>
          <a:noFill/>
        </p:spPr>
        <p:txBody>
          <a:bodyPr wrap="none" rtlCol="0">
            <a:spAutoFit/>
          </a:bodyPr>
          <a:lstStyle/>
          <a:p>
            <a:r>
              <a:rPr kumimoji="1" lang="ja-JP" altLang="en-US" sz="1600" dirty="0">
                <a:solidFill>
                  <a:srgbClr val="FF0000"/>
                </a:solidFill>
              </a:rPr>
              <a:t>約</a:t>
            </a:r>
            <a:r>
              <a:rPr kumimoji="1" lang="en-US" altLang="ja-JP" sz="1600" dirty="0">
                <a:solidFill>
                  <a:srgbClr val="FF0000"/>
                </a:solidFill>
              </a:rPr>
              <a:t>2</a:t>
            </a:r>
            <a:r>
              <a:rPr kumimoji="1" lang="ja-JP" altLang="en-US" sz="1600" dirty="0">
                <a:solidFill>
                  <a:srgbClr val="FF0000"/>
                </a:solidFill>
              </a:rPr>
              <a:t>カ月</a:t>
            </a:r>
            <a:endParaRPr kumimoji="1" lang="en-US" altLang="ja-JP" sz="1600" dirty="0">
              <a:solidFill>
                <a:srgbClr val="FF0000"/>
              </a:solidFill>
            </a:endParaRPr>
          </a:p>
          <a:p>
            <a:r>
              <a:rPr kumimoji="1" lang="en-US" altLang="ja-JP" sz="1600" dirty="0">
                <a:solidFill>
                  <a:srgbClr val="FF0000"/>
                </a:solidFill>
              </a:rPr>
              <a:t>9</a:t>
            </a:r>
            <a:r>
              <a:rPr kumimoji="1" lang="ja-JP" altLang="en-US" sz="1600" dirty="0">
                <a:solidFill>
                  <a:srgbClr val="FF0000"/>
                </a:solidFill>
              </a:rPr>
              <a:t>月～</a:t>
            </a:r>
            <a:r>
              <a:rPr kumimoji="1" lang="en-US" altLang="ja-JP" sz="1600" dirty="0">
                <a:solidFill>
                  <a:srgbClr val="FF0000"/>
                </a:solidFill>
              </a:rPr>
              <a:t>11</a:t>
            </a:r>
            <a:r>
              <a:rPr kumimoji="1" lang="ja-JP" altLang="en-US" sz="1600" dirty="0">
                <a:solidFill>
                  <a:srgbClr val="FF0000"/>
                </a:solidFill>
              </a:rPr>
              <a:t>月上旬</a:t>
            </a:r>
            <a:endParaRPr kumimoji="1" lang="en-US" altLang="ja-JP" sz="1600" dirty="0">
              <a:solidFill>
                <a:srgbClr val="FF0000"/>
              </a:solidFill>
            </a:endParaRP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月下旬</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月中旬</a:t>
            </a: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253441" y="3997368"/>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170294" y="3608843"/>
            <a:ext cx="385042" cy="523220"/>
          </a:xfrm>
          <a:prstGeom prst="rect">
            <a:avLst/>
          </a:prstGeom>
          <a:noFill/>
        </p:spPr>
        <p:txBody>
          <a:bodyPr wrap="none" rtlCol="0">
            <a:spAutoFit/>
          </a:bodyPr>
          <a:lstStyle/>
          <a:p>
            <a:r>
              <a:rPr kumimoji="1" lang="en-US" altLang="ja-JP" sz="2800" b="1" dirty="0">
                <a:solidFill>
                  <a:srgbClr val="FF0000"/>
                </a:solidFill>
              </a:rPr>
              <a:t>1</a:t>
            </a:r>
            <a:endParaRPr kumimoji="1" lang="ja-JP" altLang="en-US" sz="2800" b="1" dirty="0">
              <a:solidFill>
                <a:srgbClr val="FF0000"/>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3001754" y="4110428"/>
            <a:ext cx="990025" cy="830997"/>
          </a:xfrm>
          <a:prstGeom prst="rect">
            <a:avLst/>
          </a:prstGeom>
          <a:noFill/>
        </p:spPr>
        <p:txBody>
          <a:bodyPr wrap="square" rtlCol="0">
            <a:spAutoFit/>
          </a:bodyPr>
          <a:lstStyle/>
          <a:p>
            <a:pPr algn="ctr"/>
            <a:r>
              <a:rPr kumimoji="1" lang="ja-JP" altLang="en-US" sz="1600" b="1" dirty="0">
                <a:solidFill>
                  <a:srgbClr val="FF0000"/>
                </a:solidFill>
              </a:rPr>
              <a:t>設計</a:t>
            </a:r>
            <a:r>
              <a:rPr kumimoji="1" lang="en-US" altLang="ja-JP" sz="1600" b="1" dirty="0">
                <a:solidFill>
                  <a:srgbClr val="FF0000"/>
                </a:solidFill>
              </a:rPr>
              <a:t>CBD</a:t>
            </a:r>
          </a:p>
          <a:p>
            <a:pPr algn="ctr"/>
            <a:r>
              <a:rPr kumimoji="1" lang="ja-JP" altLang="en-US" sz="1600" b="1" dirty="0">
                <a:solidFill>
                  <a:srgbClr val="FF0000"/>
                </a:solidFill>
              </a:rPr>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796349" y="3997694"/>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796349" y="4521970"/>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7721C3-4CFF-4970-8FCD-8936CDADB1F5}"/>
              </a:ext>
            </a:extLst>
          </p:cNvPr>
          <p:cNvSpPr txBox="1"/>
          <p:nvPr/>
        </p:nvSpPr>
        <p:spPr>
          <a:xfrm>
            <a:off x="2212777" y="5617863"/>
            <a:ext cx="4660250" cy="646331"/>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a:t>
            </a:r>
            <a:endParaRPr kumimoji="1" lang="en-US" altLang="ja-JP" b="1" dirty="0">
              <a:solidFill>
                <a:srgbClr val="FF0000"/>
              </a:solidFill>
            </a:endParaRPr>
          </a:p>
          <a:p>
            <a:r>
              <a:rPr kumimoji="1" lang="ja-JP" altLang="en-US" b="1" dirty="0">
                <a:solidFill>
                  <a:srgbClr val="FF0000"/>
                </a:solidFill>
              </a:rPr>
              <a:t>下期に実施する対象③④の実験と異なる部分</a:t>
            </a:r>
          </a:p>
        </p:txBody>
      </p:sp>
      <p:sp>
        <p:nvSpPr>
          <p:cNvPr id="68" name="テキスト ボックス 67">
            <a:extLst>
              <a:ext uri="{FF2B5EF4-FFF2-40B4-BE49-F238E27FC236}">
                <a16:creationId xmlns:a16="http://schemas.microsoft.com/office/drawing/2014/main" id="{0341E324-3784-4AFB-AA15-2EA7CD343693}"/>
              </a:ext>
            </a:extLst>
          </p:cNvPr>
          <p:cNvSpPr txBox="1"/>
          <p:nvPr/>
        </p:nvSpPr>
        <p:spPr>
          <a:xfrm>
            <a:off x="10305261" y="5632665"/>
            <a:ext cx="1620957" cy="584775"/>
          </a:xfrm>
          <a:prstGeom prst="rect">
            <a:avLst/>
          </a:prstGeom>
          <a:noFill/>
        </p:spPr>
        <p:txBody>
          <a:bodyPr wrap="none" rtlCol="0">
            <a:spAutoFit/>
          </a:bodyPr>
          <a:lstStyle/>
          <a:p>
            <a:r>
              <a:rPr kumimoji="1" lang="en-US" altLang="ja-JP" sz="1600" b="1" dirty="0">
                <a:solidFill>
                  <a:schemeClr val="accent1"/>
                </a:solidFill>
              </a:rPr>
              <a:t>1</a:t>
            </a:r>
            <a:r>
              <a:rPr kumimoji="1" lang="ja-JP" altLang="en-US" sz="1600" dirty="0"/>
              <a:t>：補足</a:t>
            </a:r>
            <a:r>
              <a:rPr kumimoji="1" lang="en-US" altLang="ja-JP" sz="1600" dirty="0"/>
              <a:t>2</a:t>
            </a:r>
            <a:r>
              <a:rPr kumimoji="1" lang="ja-JP" altLang="en-US" sz="1600" dirty="0"/>
              <a:t>参照</a:t>
            </a:r>
            <a:endParaRPr kumimoji="1" lang="en-US" altLang="ja-JP" sz="1600" dirty="0"/>
          </a:p>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2" name="テキスト ボックス 61">
            <a:extLst>
              <a:ext uri="{FF2B5EF4-FFF2-40B4-BE49-F238E27FC236}">
                <a16:creationId xmlns:a16="http://schemas.microsoft.com/office/drawing/2014/main" id="{D10BF58B-EB45-441D-A8C5-CD7DCD77FCA7}"/>
              </a:ext>
            </a:extLst>
          </p:cNvPr>
          <p:cNvSpPr txBox="1"/>
          <p:nvPr/>
        </p:nvSpPr>
        <p:spPr>
          <a:xfrm>
            <a:off x="8191890" y="5047890"/>
            <a:ext cx="1096775" cy="584775"/>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a:p>
            <a:r>
              <a:rPr kumimoji="1" lang="en-US" altLang="ja-JP" sz="1600" dirty="0"/>
              <a:t>12</a:t>
            </a:r>
            <a:r>
              <a:rPr kumimoji="1" lang="ja-JP" altLang="en-US" sz="1600" dirty="0"/>
              <a:t>月</a:t>
            </a:r>
          </a:p>
        </p:txBody>
      </p:sp>
      <p:sp>
        <p:nvSpPr>
          <p:cNvPr id="70" name="テキスト ボックス 69">
            <a:extLst>
              <a:ext uri="{FF2B5EF4-FFF2-40B4-BE49-F238E27FC236}">
                <a16:creationId xmlns:a16="http://schemas.microsoft.com/office/drawing/2014/main" id="{59FF1CE4-B098-43D2-9B18-E298A81DE91E}"/>
              </a:ext>
            </a:extLst>
          </p:cNvPr>
          <p:cNvSpPr txBox="1"/>
          <p:nvPr/>
        </p:nvSpPr>
        <p:spPr>
          <a:xfrm>
            <a:off x="485619" y="3011532"/>
            <a:ext cx="853150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複数の設計</a:t>
            </a:r>
            <a:r>
              <a:rPr kumimoji="1" lang="en-US" altLang="ja-JP" dirty="0"/>
              <a:t>CBD</a:t>
            </a:r>
            <a:r>
              <a:rPr kumimoji="1" lang="ja-JP" altLang="en-US" dirty="0"/>
              <a:t>に組み換えたセルロース分解酵素を合成し、活性を測定する。 </a:t>
            </a:r>
            <a:r>
              <a:rPr kumimoji="1" lang="ja-JP" altLang="en-US" b="1" dirty="0">
                <a:solidFill>
                  <a:schemeClr val="accent1"/>
                </a:solidFill>
              </a:rPr>
              <a:t>　</a:t>
            </a:r>
          </a:p>
        </p:txBody>
      </p:sp>
      <p:sp>
        <p:nvSpPr>
          <p:cNvPr id="71" name="テキスト ボックス 70">
            <a:extLst>
              <a:ext uri="{FF2B5EF4-FFF2-40B4-BE49-F238E27FC236}">
                <a16:creationId xmlns:a16="http://schemas.microsoft.com/office/drawing/2014/main" id="{B9EE0883-DC69-43E9-828E-5D263FF4E6C7}"/>
              </a:ext>
            </a:extLst>
          </p:cNvPr>
          <p:cNvSpPr txBox="1"/>
          <p:nvPr/>
        </p:nvSpPr>
        <p:spPr>
          <a:xfrm>
            <a:off x="485619" y="909562"/>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379241" y="217316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104629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2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対象③　ファーメンターを用いたタンパク質合成・活性確認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0703" y="1877466"/>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rgbClr val="FF0000"/>
                </a:solidFill>
              </a:rPr>
              <a:t>3</a:t>
            </a:r>
            <a:endParaRPr kumimoji="1" lang="ja-JP" altLang="en-US" sz="2800" b="1" dirty="0">
              <a:solidFill>
                <a:srgbClr val="FF0000"/>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5067989"/>
            <a:ext cx="856325"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週間</a:t>
            </a: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787317" y="5572523"/>
            <a:ext cx="2190023" cy="369332"/>
          </a:xfrm>
          <a:prstGeom prst="rect">
            <a:avLst/>
          </a:prstGeom>
          <a:noFill/>
        </p:spPr>
        <p:txBody>
          <a:bodyPr wrap="none" rtlCol="0">
            <a:spAutoFit/>
          </a:bodyPr>
          <a:lstStyle/>
          <a:p>
            <a:r>
              <a:rPr kumimoji="1" lang="en-US" altLang="ja-JP" b="1" dirty="0">
                <a:solidFill>
                  <a:schemeClr val="bg2"/>
                </a:solidFill>
              </a:rPr>
              <a:t>FY22-2Q</a:t>
            </a:r>
            <a:r>
              <a:rPr kumimoji="1" lang="ja-JP" altLang="en-US" b="1" dirty="0">
                <a:solidFill>
                  <a:schemeClr val="bg2"/>
                </a:solidFill>
              </a:rPr>
              <a:t>に実施済み</a:t>
            </a:r>
          </a:p>
        </p:txBody>
      </p:sp>
      <p:sp>
        <p:nvSpPr>
          <p:cNvPr id="6" name="テキスト ボックス 5">
            <a:extLst>
              <a:ext uri="{FF2B5EF4-FFF2-40B4-BE49-F238E27FC236}">
                <a16:creationId xmlns:a16="http://schemas.microsoft.com/office/drawing/2014/main" id="{0DAA59EE-69AA-4909-8FD7-9E6082C7BFF2}"/>
              </a:ext>
            </a:extLst>
          </p:cNvPr>
          <p:cNvSpPr txBox="1"/>
          <p:nvPr/>
        </p:nvSpPr>
        <p:spPr>
          <a:xfrm>
            <a:off x="5540826" y="5349687"/>
            <a:ext cx="3044423" cy="923330"/>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の実験と異なる部分</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solidFill>
                  <a:srgbClr val="FF0000"/>
                </a:solidFill>
              </a:rPr>
              <a:t>FY22-2Q…</a:t>
            </a:r>
            <a:r>
              <a:rPr kumimoji="1" lang="ja-JP" altLang="en-US" dirty="0">
                <a:solidFill>
                  <a:srgbClr val="FF0000"/>
                </a:solidFill>
              </a:rPr>
              <a:t>フラスコで培養</a:t>
            </a:r>
            <a:endParaRPr kumimoji="1" lang="en-US" altLang="ja-JP" dirty="0">
              <a:solidFill>
                <a:srgbClr val="FF0000"/>
              </a:solidFill>
            </a:endParaRPr>
          </a:p>
          <a:p>
            <a:pPr marL="285750" indent="-285750">
              <a:buFont typeface="Arial" panose="020B0604020202020204" pitchFamily="34" charset="0"/>
              <a:buChar char="•"/>
            </a:pPr>
            <a:r>
              <a:rPr kumimoji="1" lang="ja-JP" altLang="en-US" dirty="0">
                <a:solidFill>
                  <a:srgbClr val="FF0000"/>
                </a:solidFill>
              </a:rPr>
              <a:t>今回</a:t>
            </a:r>
            <a:r>
              <a:rPr kumimoji="1" lang="en-US" altLang="ja-JP" dirty="0">
                <a:solidFill>
                  <a:srgbClr val="FF0000"/>
                </a:solidFill>
              </a:rPr>
              <a:t>…</a:t>
            </a:r>
            <a:r>
              <a:rPr kumimoji="1" lang="ja-JP" altLang="en-US" dirty="0">
                <a:solidFill>
                  <a:srgbClr val="FF0000"/>
                </a:solidFill>
              </a:rPr>
              <a:t>ファーメンターで培養</a:t>
            </a:r>
            <a:endParaRPr kumimoji="1" lang="en-US" altLang="ja-JP" dirty="0">
              <a:solidFill>
                <a:srgbClr val="FF0000"/>
              </a:solidFill>
            </a:endParaRP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3997694"/>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521970"/>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29179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6986" y="1443861"/>
            <a:ext cx="214033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対象③</a:t>
            </a:r>
            <a:r>
              <a:rPr kumimoji="1" lang="ja-JP" altLang="en-US" dirty="0"/>
              <a:t> </a:t>
            </a:r>
            <a:r>
              <a:rPr kumimoji="1" lang="en-US" altLang="ja-JP" dirty="0"/>
              <a:t>PcCel7D</a:t>
            </a:r>
            <a:endParaRPr kumimoji="1" lang="ja-JP" altLang="en-US" dirty="0"/>
          </a:p>
        </p:txBody>
      </p:sp>
      <p:sp>
        <p:nvSpPr>
          <p:cNvPr id="84" name="テキスト ボックス 83">
            <a:extLst>
              <a:ext uri="{FF2B5EF4-FFF2-40B4-BE49-F238E27FC236}">
                <a16:creationId xmlns:a16="http://schemas.microsoft.com/office/drawing/2014/main" id="{6530D13D-5664-4A24-8A70-5C19D7D96DD2}"/>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25048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1" name="テキスト ボックス 60">
            <a:extLst>
              <a:ext uri="{FF2B5EF4-FFF2-40B4-BE49-F238E27FC236}">
                <a16:creationId xmlns:a16="http://schemas.microsoft.com/office/drawing/2014/main" id="{39F48309-8B8C-4759-AD3E-F15AC65C25FC}"/>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91398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9" name="テキスト ボックス 88">
            <a:extLst>
              <a:ext uri="{FF2B5EF4-FFF2-40B4-BE49-F238E27FC236}">
                <a16:creationId xmlns:a16="http://schemas.microsoft.com/office/drawing/2014/main" id="{425F5D9E-3671-4524-ACC2-7C77876A2225}"/>
              </a:ext>
            </a:extLst>
          </p:cNvPr>
          <p:cNvSpPr txBox="1"/>
          <p:nvPr/>
        </p:nvSpPr>
        <p:spPr>
          <a:xfrm>
            <a:off x="485619" y="2915276"/>
            <a:ext cx="548740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ファーメンターで大量に合成し、活性を測定する。</a:t>
            </a:r>
            <a:endParaRPr kumimoji="1" lang="en-US" altLang="ja-JP" dirty="0"/>
          </a:p>
        </p:txBody>
      </p:sp>
    </p:spTree>
    <p:extLst>
      <p:ext uri="{BB962C8B-B14F-4D97-AF65-F5344CB8AC3E}">
        <p14:creationId xmlns:p14="http://schemas.microsoft.com/office/powerpoint/2010/main" val="11744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対象④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5083042" y="5589331"/>
            <a:ext cx="2967479" cy="369332"/>
          </a:xfrm>
          <a:prstGeom prst="rect">
            <a:avLst/>
          </a:prstGeom>
          <a:noFill/>
        </p:spPr>
        <p:txBody>
          <a:bodyPr wrap="none" rtlCol="0">
            <a:spAutoFit/>
          </a:bodyPr>
          <a:lstStyle/>
          <a:p>
            <a:r>
              <a:rPr kumimoji="1" lang="en-US" altLang="ja-JP" b="1" dirty="0">
                <a:solidFill>
                  <a:schemeClr val="accent1"/>
                </a:solidFill>
              </a:rPr>
              <a:t>FY22-2Q</a:t>
            </a:r>
            <a:r>
              <a:rPr kumimoji="1" lang="ja-JP" altLang="en-US" b="1" dirty="0">
                <a:solidFill>
                  <a:schemeClr val="accent1"/>
                </a:solidFill>
              </a:rPr>
              <a:t>の手法で実施予定</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76" name="テキスト ボックス 75">
            <a:extLst>
              <a:ext uri="{FF2B5EF4-FFF2-40B4-BE49-F238E27FC236}">
                <a16:creationId xmlns:a16="http://schemas.microsoft.com/office/drawing/2014/main" id="{3F637F48-0065-4FCA-8543-3041CDBCF405}"/>
              </a:ext>
            </a:extLst>
          </p:cNvPr>
          <p:cNvSpPr txBox="1"/>
          <p:nvPr/>
        </p:nvSpPr>
        <p:spPr>
          <a:xfrm>
            <a:off x="2622528" y="5071131"/>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77" name="テキスト ボックス 76">
            <a:extLst>
              <a:ext uri="{FF2B5EF4-FFF2-40B4-BE49-F238E27FC236}">
                <a16:creationId xmlns:a16="http://schemas.microsoft.com/office/drawing/2014/main" id="{EC9AACA4-B5BF-4AD4-88E8-7928247EB798}"/>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78" name="テキスト ボックス 77">
            <a:extLst>
              <a:ext uri="{FF2B5EF4-FFF2-40B4-BE49-F238E27FC236}">
                <a16:creationId xmlns:a16="http://schemas.microsoft.com/office/drawing/2014/main" id="{1730A55A-A284-4B36-8BAE-B7AEB2D220AF}"/>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 name="テキスト ボックス 5">
            <a:extLst>
              <a:ext uri="{FF2B5EF4-FFF2-40B4-BE49-F238E27FC236}">
                <a16:creationId xmlns:a16="http://schemas.microsoft.com/office/drawing/2014/main" id="{63D31E0B-EC2A-4393-9BAE-758A817ECAA8}"/>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59" name="テキスト ボックス 58">
            <a:extLst>
              <a:ext uri="{FF2B5EF4-FFF2-40B4-BE49-F238E27FC236}">
                <a16:creationId xmlns:a16="http://schemas.microsoft.com/office/drawing/2014/main" id="{0CC32EC6-AD3E-4253-BFC0-53F61EBC1981}"/>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74" name="テキスト ボックス 73">
            <a:extLst>
              <a:ext uri="{FF2B5EF4-FFF2-40B4-BE49-F238E27FC236}">
                <a16:creationId xmlns:a16="http://schemas.microsoft.com/office/drawing/2014/main" id="{81D86CF6-0F9F-4307-8F21-91F68714E425}"/>
              </a:ext>
            </a:extLst>
          </p:cNvPr>
          <p:cNvSpPr txBox="1"/>
          <p:nvPr/>
        </p:nvSpPr>
        <p:spPr>
          <a:xfrm>
            <a:off x="485619" y="2903244"/>
            <a:ext cx="7390165"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 </a:t>
            </a:r>
            <a:r>
              <a:rPr kumimoji="1" lang="ja-JP" altLang="en-US" b="1" dirty="0">
                <a:solidFill>
                  <a:schemeClr val="accent1"/>
                </a:solidFill>
              </a:rPr>
              <a:t>　</a:t>
            </a:r>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4292467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fontScale="90000"/>
          </a:bodyPr>
          <a:lstStyle/>
          <a:p>
            <a:r>
              <a:rPr lang="ja-JP" altLang="en-US" dirty="0"/>
              <a:t>補足１</a:t>
            </a:r>
            <a:br>
              <a:rPr lang="en-US" altLang="ja-JP" dirty="0"/>
            </a:br>
            <a:r>
              <a:rPr lang="ja-JP" altLang="en-US" dirty="0"/>
              <a:t>　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36</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4195573" y="259674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a:t>
            </a:r>
            <a:r>
              <a:rPr kumimoji="1" lang="ja-JP" altLang="en-US" sz="1600" dirty="0">
                <a:solidFill>
                  <a:srgbClr val="FF0000"/>
                </a:solidFill>
              </a:rPr>
              <a:t>発現と活性を確認</a:t>
            </a:r>
            <a:endParaRPr kumimoji="1" lang="en-US" altLang="ja-JP" sz="1600" dirty="0">
              <a:solidFill>
                <a:srgbClr val="FF0000"/>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356375" y="268360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4199152" y="140161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377837" y="146074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356375" y="380522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4170061" y="374034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）での発現量が少なく、</a:t>
            </a:r>
            <a:endParaRPr kumimoji="1" lang="en-US" altLang="ja-JP" sz="1600" i="1" dirty="0">
              <a:solidFill>
                <a:srgbClr val="FF0000"/>
              </a:solidFill>
            </a:endParaRPr>
          </a:p>
          <a:p>
            <a:r>
              <a:rPr kumimoji="1" lang="en-US" altLang="ja-JP" sz="1600" i="1" dirty="0">
                <a:solidFill>
                  <a:srgbClr val="FF0000"/>
                </a:solidFill>
              </a:rPr>
              <a:t>								</a:t>
            </a:r>
            <a:r>
              <a:rPr kumimoji="1" lang="ja-JP" altLang="en-US" sz="1600" i="1" dirty="0">
                <a:solidFill>
                  <a:srgbClr val="FF0000"/>
                </a:solidFill>
              </a:rPr>
              <a:t>一部基質で活性の有無の判断に至らず。</a:t>
            </a:r>
            <a:endParaRPr kumimoji="1" lang="en-US" altLang="ja-JP" sz="1600"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356375" y="489036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545652" y="121131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42718" y="249894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1232356" y="123043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1228931" y="253115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4129686" y="458647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dirty="0">
                <a:solidFill>
                  <a:schemeClr val="tx1"/>
                </a:solidFill>
              </a:rPr>
              <a:t>➡代わりに②③を用いて酵母（</a:t>
            </a:r>
            <a:r>
              <a:rPr kumimoji="1" lang="en-US" altLang="ja-JP" sz="1600" i="1" dirty="0">
                <a:solidFill>
                  <a:schemeClr val="tx1"/>
                </a:solidFill>
              </a:rPr>
              <a:t>Pichia pastoris</a:t>
            </a:r>
            <a:r>
              <a:rPr kumimoji="1" lang="ja-JP" altLang="en-US" sz="1600" dirty="0">
                <a:solidFill>
                  <a:schemeClr val="tx1"/>
                </a:solidFill>
              </a:rPr>
              <a:t>）で発現を実施</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701961" y="171981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800909" y="1822160"/>
            <a:ext cx="3197493" cy="775055"/>
            <a:chOff x="9127099" y="5569600"/>
            <a:chExt cx="3197493" cy="775055"/>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127099" y="5569600"/>
              <a:ext cx="705642" cy="276999"/>
            </a:xfrm>
            <a:prstGeom prst="rect">
              <a:avLst/>
            </a:prstGeom>
            <a:noFill/>
          </p:spPr>
          <p:txBody>
            <a:bodyPr wrap="none" rtlCol="0">
              <a:spAutoFit/>
            </a:bodyPr>
            <a:lstStyle/>
            <a:p>
              <a:r>
                <a:rPr kumimoji="1" lang="ja-JP" altLang="en-US" sz="1200" dirty="0"/>
                <a:t>参考</a:t>
              </a:r>
              <a:r>
                <a:rPr kumimoji="1" lang="en-US" altLang="ja-JP" sz="1200" dirty="0"/>
                <a:t>*</a:t>
              </a:r>
              <a:r>
                <a:rPr kumimoji="1" lang="ja-JP" altLang="en-US" sz="1200" dirty="0"/>
                <a:t>：</a:t>
              </a:r>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10967219" y="5774783"/>
            <a:ext cx="1223253" cy="461665"/>
          </a:xfrm>
          <a:prstGeom prst="rect">
            <a:avLst/>
          </a:prstGeom>
          <a:solidFill>
            <a:schemeClr val="bg1"/>
          </a:solidFill>
        </p:spPr>
        <p:txBody>
          <a:bodyPr wrap="square">
            <a:spAutoFit/>
          </a:bodyPr>
          <a:lstStyle/>
          <a:p>
            <a:r>
              <a:rPr lang="en-US" altLang="ja-JP" sz="1200" b="0" i="0" dirty="0">
                <a:solidFill>
                  <a:srgbClr val="212121"/>
                </a:solidFill>
                <a:effectLst/>
                <a:latin typeface="BlinkMacSystemFont"/>
              </a:rPr>
              <a:t>*</a:t>
            </a:r>
            <a:r>
              <a:rPr lang="ja-JP" altLang="en-US" sz="1200" b="0" i="0" dirty="0">
                <a:solidFill>
                  <a:srgbClr val="212121"/>
                </a:solidFill>
                <a:effectLst/>
                <a:latin typeface="BlinkMacSystemFont"/>
              </a:rPr>
              <a:t>参考文献１</a:t>
            </a:r>
            <a:endParaRPr lang="en-US" altLang="ja-JP" sz="1200" b="0" i="0" dirty="0">
              <a:solidFill>
                <a:srgbClr val="212121"/>
              </a:solidFill>
              <a:effectLst/>
              <a:latin typeface="BlinkMacSystemFont"/>
            </a:endParaRPr>
          </a:p>
          <a:p>
            <a:r>
              <a:rPr lang="en-US" altLang="ja-JP" sz="1200" dirty="0">
                <a:solidFill>
                  <a:srgbClr val="212121"/>
                </a:solidFill>
                <a:latin typeface="BlinkMacSystemFont"/>
              </a:rPr>
              <a:t>**</a:t>
            </a:r>
            <a:r>
              <a:rPr lang="ja-JP" altLang="en-US" sz="1200" dirty="0">
                <a:solidFill>
                  <a:srgbClr val="212121"/>
                </a:solidFill>
                <a:latin typeface="BlinkMacSystemFont"/>
              </a:rPr>
              <a:t>参考文献２</a:t>
            </a:r>
            <a:endParaRPr lang="ja-JP" altLang="en-US" sz="1200" dirty="0"/>
          </a:p>
        </p:txBody>
      </p:sp>
      <p:sp>
        <p:nvSpPr>
          <p:cNvPr id="6" name="正方形/長方形 5">
            <a:extLst>
              <a:ext uri="{FF2B5EF4-FFF2-40B4-BE49-F238E27FC236}">
                <a16:creationId xmlns:a16="http://schemas.microsoft.com/office/drawing/2014/main" id="{6E420795-B0F0-4B10-A154-6DD308AE539F}"/>
              </a:ext>
            </a:extLst>
          </p:cNvPr>
          <p:cNvSpPr/>
          <p:nvPr/>
        </p:nvSpPr>
        <p:spPr>
          <a:xfrm>
            <a:off x="6739467" y="280039"/>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6869740" y="263932"/>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Tree>
    <p:extLst>
      <p:ext uri="{BB962C8B-B14F-4D97-AF65-F5344CB8AC3E}">
        <p14:creationId xmlns:p14="http://schemas.microsoft.com/office/powerpoint/2010/main" val="8510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297E5-50B2-4587-8017-9D5D5C4E3E86}"/>
              </a:ext>
            </a:extLst>
          </p:cNvPr>
          <p:cNvSpPr>
            <a:spLocks noGrp="1"/>
          </p:cNvSpPr>
          <p:nvPr>
            <p:ph type="title"/>
          </p:nvPr>
        </p:nvSpPr>
        <p:spPr/>
        <p:txBody>
          <a:bodyPr>
            <a:normAutofit fontScale="90000"/>
          </a:bodyPr>
          <a:lstStyle/>
          <a:p>
            <a:r>
              <a:rPr lang="ja-JP" altLang="en-US" dirty="0"/>
              <a:t>補足２</a:t>
            </a:r>
            <a:br>
              <a:rPr lang="en-US" altLang="ja-JP" dirty="0"/>
            </a:br>
            <a:r>
              <a:rPr lang="ja-JP" altLang="en-US" dirty="0"/>
              <a:t>　対象</a:t>
            </a:r>
            <a:r>
              <a:rPr kumimoji="1" lang="ja-JP" altLang="en-US" dirty="0"/>
              <a:t>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1/2</a:t>
            </a:r>
            <a:endParaRPr kumimoji="1" lang="ja-JP" altLang="en-US" dirty="0"/>
          </a:p>
        </p:txBody>
      </p:sp>
      <p:sp>
        <p:nvSpPr>
          <p:cNvPr id="3" name="スライド番号プレースホルダー 2">
            <a:extLst>
              <a:ext uri="{FF2B5EF4-FFF2-40B4-BE49-F238E27FC236}">
                <a16:creationId xmlns:a16="http://schemas.microsoft.com/office/drawing/2014/main" id="{924917E2-8743-4347-97EC-33CD810EF41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 name="テキスト ボックス 7">
            <a:extLst>
              <a:ext uri="{FF2B5EF4-FFF2-40B4-BE49-F238E27FC236}">
                <a16:creationId xmlns:a16="http://schemas.microsoft.com/office/drawing/2014/main" id="{C559F372-CF15-42CF-AF4F-9B40D3B418B3}"/>
              </a:ext>
            </a:extLst>
          </p:cNvPr>
          <p:cNvSpPr txBox="1"/>
          <p:nvPr/>
        </p:nvSpPr>
        <p:spPr>
          <a:xfrm>
            <a:off x="233349" y="782643"/>
            <a:ext cx="4851008" cy="369332"/>
          </a:xfrm>
          <a:prstGeom prst="rect">
            <a:avLst/>
          </a:prstGeom>
          <a:noFill/>
        </p:spPr>
        <p:txBody>
          <a:bodyPr wrap="none" rtlCol="0">
            <a:spAutoFit/>
          </a:bodyPr>
          <a:lstStyle/>
          <a:p>
            <a:r>
              <a:rPr kumimoji="1" lang="ja-JP" altLang="en-US" dirty="0"/>
              <a:t>対象：結合率評価で使用した設計</a:t>
            </a:r>
            <a:r>
              <a:rPr kumimoji="1" lang="en-US" altLang="ja-JP" dirty="0"/>
              <a:t>CBD</a:t>
            </a:r>
            <a:r>
              <a:rPr kumimoji="1" lang="ja-JP" altLang="en-US" dirty="0"/>
              <a:t>　</a:t>
            </a:r>
            <a:r>
              <a:rPr kumimoji="1" lang="en-US" altLang="ja-JP" dirty="0"/>
              <a:t>24</a:t>
            </a:r>
            <a:r>
              <a:rPr kumimoji="1" lang="ja-JP" altLang="en-US" dirty="0"/>
              <a:t>種類</a:t>
            </a:r>
            <a:endParaRPr kumimoji="1" lang="en-US" altLang="ja-JP" dirty="0"/>
          </a:p>
        </p:txBody>
      </p:sp>
      <p:pic>
        <p:nvPicPr>
          <p:cNvPr id="14" name="図 13">
            <a:extLst>
              <a:ext uri="{FF2B5EF4-FFF2-40B4-BE49-F238E27FC236}">
                <a16:creationId xmlns:a16="http://schemas.microsoft.com/office/drawing/2014/main" id="{3AB450B8-B32A-4174-969B-B87359607C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2696" y="1151975"/>
            <a:ext cx="4988842" cy="5000720"/>
          </a:xfrm>
          <a:prstGeom prst="rect">
            <a:avLst/>
          </a:prstGeom>
          <a:solidFill>
            <a:schemeClr val="bg1"/>
          </a:solidFill>
        </p:spPr>
      </p:pic>
    </p:spTree>
    <p:extLst>
      <p:ext uri="{BB962C8B-B14F-4D97-AF65-F5344CB8AC3E}">
        <p14:creationId xmlns:p14="http://schemas.microsoft.com/office/powerpoint/2010/main" val="915048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正方形/長方形 69">
            <a:extLst>
              <a:ext uri="{FF2B5EF4-FFF2-40B4-BE49-F238E27FC236}">
                <a16:creationId xmlns:a16="http://schemas.microsoft.com/office/drawing/2014/main" id="{8E1A21F7-5BE9-4740-BE09-64C09C5D117B}"/>
              </a:ext>
            </a:extLst>
          </p:cNvPr>
          <p:cNvSpPr/>
          <p:nvPr/>
        </p:nvSpPr>
        <p:spPr>
          <a:xfrm>
            <a:off x="52251" y="766556"/>
            <a:ext cx="12038418" cy="5929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246D4412-59CD-4E92-BA99-61DC23691F85}"/>
              </a:ext>
            </a:extLst>
          </p:cNvPr>
          <p:cNvSpPr/>
          <p:nvPr/>
        </p:nvSpPr>
        <p:spPr>
          <a:xfrm>
            <a:off x="8773332" y="827565"/>
            <a:ext cx="3092512"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C5954440-275B-4A1C-8D74-A97D18536FEC}"/>
              </a:ext>
            </a:extLst>
          </p:cNvPr>
          <p:cNvSpPr/>
          <p:nvPr/>
        </p:nvSpPr>
        <p:spPr>
          <a:xfrm>
            <a:off x="5092851" y="825499"/>
            <a:ext cx="364231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3C9AD23B-689A-41F0-8111-00E7F058B444}"/>
              </a:ext>
            </a:extLst>
          </p:cNvPr>
          <p:cNvSpPr/>
          <p:nvPr/>
        </p:nvSpPr>
        <p:spPr>
          <a:xfrm>
            <a:off x="309593" y="829748"/>
            <a:ext cx="4753844"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46">
            <a:extLst>
              <a:ext uri="{FF2B5EF4-FFF2-40B4-BE49-F238E27FC236}">
                <a16:creationId xmlns:a16="http://schemas.microsoft.com/office/drawing/2014/main" id="{8FC9E5FF-0F74-4874-BE03-E749AF136A71}"/>
              </a:ext>
            </a:extLst>
          </p:cNvPr>
          <p:cNvSpPr/>
          <p:nvPr/>
        </p:nvSpPr>
        <p:spPr>
          <a:xfrm>
            <a:off x="9106898" y="2847356"/>
            <a:ext cx="2413951" cy="1286692"/>
          </a:xfrm>
          <a:prstGeom prst="roundRect">
            <a:avLst>
              <a:gd name="adj" fmla="val 1057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1" name="グループ化 50">
            <a:extLst>
              <a:ext uri="{FF2B5EF4-FFF2-40B4-BE49-F238E27FC236}">
                <a16:creationId xmlns:a16="http://schemas.microsoft.com/office/drawing/2014/main" id="{B733C9FD-8961-450F-A877-74DB82F71050}"/>
              </a:ext>
            </a:extLst>
          </p:cNvPr>
          <p:cNvGrpSpPr/>
          <p:nvPr/>
        </p:nvGrpSpPr>
        <p:grpSpPr>
          <a:xfrm>
            <a:off x="7043731" y="2877716"/>
            <a:ext cx="2789573" cy="1528511"/>
            <a:chOff x="5360412" y="4547529"/>
            <a:chExt cx="2789573" cy="1528511"/>
          </a:xfrm>
        </p:grpSpPr>
        <p:sp>
          <p:nvSpPr>
            <p:cNvPr id="49" name="矢印: 左カーブ 48">
              <a:extLst>
                <a:ext uri="{FF2B5EF4-FFF2-40B4-BE49-F238E27FC236}">
                  <a16:creationId xmlns:a16="http://schemas.microsoft.com/office/drawing/2014/main" id="{1D7E0D7E-458C-49E0-8B4D-CD09C6BB5BB1}"/>
                </a:ext>
              </a:extLst>
            </p:cNvPr>
            <p:cNvSpPr/>
            <p:nvPr/>
          </p:nvSpPr>
          <p:spPr>
            <a:xfrm rot="14334593">
              <a:off x="6341164" y="3630706"/>
              <a:ext cx="891998" cy="2725644"/>
            </a:xfrm>
            <a:prstGeom prst="curvedLef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0" name="正方形/長方形 49">
              <a:extLst>
                <a:ext uri="{FF2B5EF4-FFF2-40B4-BE49-F238E27FC236}">
                  <a16:creationId xmlns:a16="http://schemas.microsoft.com/office/drawing/2014/main" id="{E141C2E8-B584-4483-9FAD-C5CAF18A8C47}"/>
                </a:ext>
              </a:extLst>
            </p:cNvPr>
            <p:cNvSpPr/>
            <p:nvPr/>
          </p:nvSpPr>
          <p:spPr>
            <a:xfrm>
              <a:off x="5360412" y="4642505"/>
              <a:ext cx="1543879" cy="1433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a:extLst>
              <a:ext uri="{FF2B5EF4-FFF2-40B4-BE49-F238E27FC236}">
                <a16:creationId xmlns:a16="http://schemas.microsoft.com/office/drawing/2014/main" id="{A05A2DCF-8C2F-4A68-B51F-5269EB077FD6}"/>
              </a:ext>
            </a:extLst>
          </p:cNvPr>
          <p:cNvGrpSpPr/>
          <p:nvPr/>
        </p:nvGrpSpPr>
        <p:grpSpPr>
          <a:xfrm>
            <a:off x="2725633" y="4275780"/>
            <a:ext cx="1723519" cy="1732542"/>
            <a:chOff x="2652409" y="3963401"/>
            <a:chExt cx="1723519" cy="1732542"/>
          </a:xfrm>
        </p:grpSpPr>
        <p:pic>
          <p:nvPicPr>
            <p:cNvPr id="13" name="図 12">
              <a:extLst>
                <a:ext uri="{FF2B5EF4-FFF2-40B4-BE49-F238E27FC236}">
                  <a16:creationId xmlns:a16="http://schemas.microsoft.com/office/drawing/2014/main" id="{9F00EBFF-0FE6-4FC4-996D-48AF6B3551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441719">
              <a:off x="2652409" y="3963401"/>
              <a:ext cx="1723519" cy="1732542"/>
            </a:xfrm>
            <a:prstGeom prst="rect">
              <a:avLst/>
            </a:prstGeom>
          </p:spPr>
        </p:pic>
        <p:sp>
          <p:nvSpPr>
            <p:cNvPr id="25" name="正方形/長方形 24">
              <a:extLst>
                <a:ext uri="{FF2B5EF4-FFF2-40B4-BE49-F238E27FC236}">
                  <a16:creationId xmlns:a16="http://schemas.microsoft.com/office/drawing/2014/main" id="{B19C0ECD-03D0-4C47-AF09-0155768AC4C5}"/>
                </a:ext>
              </a:extLst>
            </p:cNvPr>
            <p:cNvSpPr/>
            <p:nvPr/>
          </p:nvSpPr>
          <p:spPr>
            <a:xfrm rot="576094">
              <a:off x="3597787" y="3968750"/>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4A582E59-FF0D-42F2-B7D9-3330ABEC192E}"/>
                </a:ext>
              </a:extLst>
            </p:cNvPr>
            <p:cNvSpPr/>
            <p:nvPr/>
          </p:nvSpPr>
          <p:spPr>
            <a:xfrm rot="356686">
              <a:off x="3554186" y="3964927"/>
              <a:ext cx="51362" cy="1836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7" name="グループ化 26">
              <a:extLst>
                <a:ext uri="{FF2B5EF4-FFF2-40B4-BE49-F238E27FC236}">
                  <a16:creationId xmlns:a16="http://schemas.microsoft.com/office/drawing/2014/main" id="{0ADF74BF-41AF-4C9E-B128-3DFE868BD73D}"/>
                </a:ext>
              </a:extLst>
            </p:cNvPr>
            <p:cNvGrpSpPr/>
            <p:nvPr/>
          </p:nvGrpSpPr>
          <p:grpSpPr>
            <a:xfrm rot="3073951">
              <a:off x="4103454" y="4329571"/>
              <a:ext cx="94963" cy="187464"/>
              <a:chOff x="10113918" y="3914853"/>
              <a:chExt cx="94963" cy="187464"/>
            </a:xfrm>
          </p:grpSpPr>
          <p:sp>
            <p:nvSpPr>
              <p:cNvPr id="28" name="正方形/長方形 27">
                <a:extLst>
                  <a:ext uri="{FF2B5EF4-FFF2-40B4-BE49-F238E27FC236}">
                    <a16:creationId xmlns:a16="http://schemas.microsoft.com/office/drawing/2014/main" id="{E36BD24E-2C66-46A0-A03D-841AD63E1BDD}"/>
                  </a:ext>
                </a:extLst>
              </p:cNvPr>
              <p:cNvSpPr/>
              <p:nvPr/>
            </p:nvSpPr>
            <p:spPr>
              <a:xfrm rot="576094">
                <a:off x="10157519" y="3918676"/>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1C2BAE4A-CF0A-4B3F-AB8F-FE76DCF6FF8E}"/>
                  </a:ext>
                </a:extLst>
              </p:cNvPr>
              <p:cNvSpPr/>
              <p:nvPr/>
            </p:nvSpPr>
            <p:spPr>
              <a:xfrm rot="356686">
                <a:off x="10113918" y="3914853"/>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rmAutofit fontScale="90000"/>
          </a:bodyPr>
          <a:lstStyle/>
          <a:p>
            <a:r>
              <a:rPr kumimoji="1" lang="ja-JP" altLang="en-US" dirty="0"/>
              <a:t>補足２</a:t>
            </a:r>
            <a:br>
              <a:rPr kumimoji="1" lang="en-US" altLang="ja-JP" dirty="0"/>
            </a:br>
            <a:r>
              <a:rPr kumimoji="1" lang="ja-JP" altLang="en-US" dirty="0"/>
              <a:t>　対象②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2/2</a:t>
            </a:r>
            <a:endParaRPr kumimoji="1" lang="ja-JP" altLang="en-US" dirty="0"/>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pic>
        <p:nvPicPr>
          <p:cNvPr id="4" name="図 3">
            <a:extLst>
              <a:ext uri="{FF2B5EF4-FFF2-40B4-BE49-F238E27FC236}">
                <a16:creationId xmlns:a16="http://schemas.microsoft.com/office/drawing/2014/main" id="{DDF5CBB2-2455-4F1E-9DA4-F8A1F5331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702" y="3272420"/>
            <a:ext cx="2234504" cy="2311118"/>
          </a:xfrm>
          <a:prstGeom prst="rect">
            <a:avLst/>
          </a:prstGeom>
        </p:spPr>
      </p:pic>
      <p:pic>
        <p:nvPicPr>
          <p:cNvPr id="5" name="図 4">
            <a:extLst>
              <a:ext uri="{FF2B5EF4-FFF2-40B4-BE49-F238E27FC236}">
                <a16:creationId xmlns:a16="http://schemas.microsoft.com/office/drawing/2014/main" id="{2D4F8FC8-AF86-437E-8ECE-E4BA173C92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341" y="1204446"/>
            <a:ext cx="2292493" cy="2301379"/>
          </a:xfrm>
          <a:prstGeom prst="rect">
            <a:avLst/>
          </a:prstGeom>
        </p:spPr>
      </p:pic>
      <p:cxnSp>
        <p:nvCxnSpPr>
          <p:cNvPr id="6" name="直線矢印コネクタ 5">
            <a:extLst>
              <a:ext uri="{FF2B5EF4-FFF2-40B4-BE49-F238E27FC236}">
                <a16:creationId xmlns:a16="http://schemas.microsoft.com/office/drawing/2014/main" id="{CD46E2D1-1F1D-40EB-AB29-A3A2999CA89D}"/>
              </a:ext>
            </a:extLst>
          </p:cNvPr>
          <p:cNvCxnSpPr>
            <a:cxnSpLocks/>
          </p:cNvCxnSpPr>
          <p:nvPr/>
        </p:nvCxnSpPr>
        <p:spPr>
          <a:xfrm>
            <a:off x="2145691" y="1868028"/>
            <a:ext cx="157623" cy="325930"/>
          </a:xfrm>
          <a:prstGeom prst="straightConnector1">
            <a:avLst/>
          </a:prstGeom>
          <a:ln w="3810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3DF7C366-053F-4271-BEDD-68FD36763404}"/>
              </a:ext>
            </a:extLst>
          </p:cNvPr>
          <p:cNvCxnSpPr>
            <a:cxnSpLocks/>
          </p:cNvCxnSpPr>
          <p:nvPr/>
        </p:nvCxnSpPr>
        <p:spPr>
          <a:xfrm flipH="1">
            <a:off x="1084492" y="1450385"/>
            <a:ext cx="438122" cy="0"/>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845920-3727-4A28-8274-87B91753DA83}"/>
              </a:ext>
            </a:extLst>
          </p:cNvPr>
          <p:cNvSpPr txBox="1"/>
          <p:nvPr/>
        </p:nvSpPr>
        <p:spPr>
          <a:xfrm>
            <a:off x="713814" y="2139620"/>
            <a:ext cx="141833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en-US" altLang="ja-JP" sz="1200" b="1" dirty="0">
                <a:solidFill>
                  <a:srgbClr val="00CCFF"/>
                </a:solidFill>
              </a:rPr>
              <a:t>TrCBM1</a:t>
            </a:r>
          </a:p>
        </p:txBody>
      </p:sp>
      <p:grpSp>
        <p:nvGrpSpPr>
          <p:cNvPr id="9" name="グループ化 8">
            <a:extLst>
              <a:ext uri="{FF2B5EF4-FFF2-40B4-BE49-F238E27FC236}">
                <a16:creationId xmlns:a16="http://schemas.microsoft.com/office/drawing/2014/main" id="{88715CF3-F772-4B41-9CC0-1DD47C7A809E}"/>
              </a:ext>
            </a:extLst>
          </p:cNvPr>
          <p:cNvGrpSpPr/>
          <p:nvPr/>
        </p:nvGrpSpPr>
        <p:grpSpPr>
          <a:xfrm>
            <a:off x="2888720" y="1251826"/>
            <a:ext cx="2292493" cy="2301379"/>
            <a:chOff x="8155488" y="776638"/>
            <a:chExt cx="2292493" cy="2301379"/>
          </a:xfrm>
        </p:grpSpPr>
        <p:pic>
          <p:nvPicPr>
            <p:cNvPr id="10" name="図 9">
              <a:extLst>
                <a:ext uri="{FF2B5EF4-FFF2-40B4-BE49-F238E27FC236}">
                  <a16:creationId xmlns:a16="http://schemas.microsoft.com/office/drawing/2014/main" id="{6EA68E53-CDF4-4505-8030-A6259981FC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5488" y="776638"/>
              <a:ext cx="2292493" cy="2301379"/>
            </a:xfrm>
            <a:prstGeom prst="rect">
              <a:avLst/>
            </a:prstGeom>
          </p:spPr>
        </p:pic>
        <p:sp>
          <p:nvSpPr>
            <p:cNvPr id="11" name="アーチ 10">
              <a:extLst>
                <a:ext uri="{FF2B5EF4-FFF2-40B4-BE49-F238E27FC236}">
                  <a16:creationId xmlns:a16="http://schemas.microsoft.com/office/drawing/2014/main" id="{2D6CCAA2-1386-488C-89D5-A11243C3F9F7}"/>
                </a:ext>
              </a:extLst>
            </p:cNvPr>
            <p:cNvSpPr/>
            <p:nvPr/>
          </p:nvSpPr>
          <p:spPr>
            <a:xfrm>
              <a:off x="8459608" y="1056197"/>
              <a:ext cx="1805330" cy="1680682"/>
            </a:xfrm>
            <a:prstGeom prst="blockArc">
              <a:avLst>
                <a:gd name="adj1" fmla="val 16296528"/>
                <a:gd name="adj2" fmla="val 19525756"/>
                <a:gd name="adj3" fmla="val 21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 name="テキスト ボックス 11">
            <a:extLst>
              <a:ext uri="{FF2B5EF4-FFF2-40B4-BE49-F238E27FC236}">
                <a16:creationId xmlns:a16="http://schemas.microsoft.com/office/drawing/2014/main" id="{ED1CEB88-8C64-48DF-BAB3-5EA7D50C6572}"/>
              </a:ext>
            </a:extLst>
          </p:cNvPr>
          <p:cNvSpPr txBox="1"/>
          <p:nvPr/>
        </p:nvSpPr>
        <p:spPr>
          <a:xfrm>
            <a:off x="980921" y="4227871"/>
            <a:ext cx="824265" cy="461665"/>
          </a:xfrm>
          <a:prstGeom prst="rect">
            <a:avLst/>
          </a:prstGeom>
          <a:noFill/>
        </p:spPr>
        <p:txBody>
          <a:bodyPr wrap="none" rtlCol="0">
            <a:spAutoFit/>
          </a:bodyPr>
          <a:lstStyle/>
          <a:p>
            <a:r>
              <a:rPr kumimoji="1" lang="en-US" altLang="ja-JP" sz="1200" b="1" dirty="0">
                <a:solidFill>
                  <a:schemeClr val="tx2"/>
                </a:solidFill>
              </a:rPr>
              <a:t>pUC57</a:t>
            </a:r>
            <a:r>
              <a:rPr kumimoji="1" lang="en-US" altLang="ja-JP" sz="1200" b="1" dirty="0"/>
              <a:t>-</a:t>
            </a:r>
          </a:p>
          <a:p>
            <a:r>
              <a:rPr kumimoji="1" lang="ja-JP" altLang="en-US" sz="1200" b="1" dirty="0">
                <a:solidFill>
                  <a:schemeClr val="accent1"/>
                </a:solidFill>
              </a:rPr>
              <a:t>設計</a:t>
            </a:r>
            <a:r>
              <a:rPr kumimoji="1" lang="en-US" altLang="ja-JP" sz="1200" b="1" dirty="0">
                <a:solidFill>
                  <a:schemeClr val="accent1"/>
                </a:solidFill>
              </a:rPr>
              <a:t>CBD</a:t>
            </a:r>
          </a:p>
        </p:txBody>
      </p:sp>
      <p:sp>
        <p:nvSpPr>
          <p:cNvPr id="15" name="矢印: 右 14">
            <a:extLst>
              <a:ext uri="{FF2B5EF4-FFF2-40B4-BE49-F238E27FC236}">
                <a16:creationId xmlns:a16="http://schemas.microsoft.com/office/drawing/2014/main" id="{69D33CD2-75D0-42E1-8E6B-AF1911F30D23}"/>
              </a:ext>
            </a:extLst>
          </p:cNvPr>
          <p:cNvSpPr/>
          <p:nvPr/>
        </p:nvSpPr>
        <p:spPr>
          <a:xfrm>
            <a:off x="2375178" y="226006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8" name="矢印: 右 17">
            <a:extLst>
              <a:ext uri="{FF2B5EF4-FFF2-40B4-BE49-F238E27FC236}">
                <a16:creationId xmlns:a16="http://schemas.microsoft.com/office/drawing/2014/main" id="{909555D1-053B-45F0-9C08-3368D9FAC04B}"/>
              </a:ext>
            </a:extLst>
          </p:cNvPr>
          <p:cNvSpPr/>
          <p:nvPr/>
        </p:nvSpPr>
        <p:spPr>
          <a:xfrm>
            <a:off x="2414381" y="422695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cxnSp>
        <p:nvCxnSpPr>
          <p:cNvPr id="20" name="直線矢印コネクタ 19">
            <a:extLst>
              <a:ext uri="{FF2B5EF4-FFF2-40B4-BE49-F238E27FC236}">
                <a16:creationId xmlns:a16="http://schemas.microsoft.com/office/drawing/2014/main" id="{419F28FA-2CF6-42C1-9D9A-7DF8A62FFF0A}"/>
              </a:ext>
            </a:extLst>
          </p:cNvPr>
          <p:cNvCxnSpPr>
            <a:cxnSpLocks/>
          </p:cNvCxnSpPr>
          <p:nvPr/>
        </p:nvCxnSpPr>
        <p:spPr>
          <a:xfrm>
            <a:off x="1579974" y="3465706"/>
            <a:ext cx="267428" cy="135690"/>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8AE6D96-78DA-4328-BC0A-0F9EC2A73314}"/>
              </a:ext>
            </a:extLst>
          </p:cNvPr>
          <p:cNvCxnSpPr>
            <a:cxnSpLocks/>
          </p:cNvCxnSpPr>
          <p:nvPr/>
        </p:nvCxnSpPr>
        <p:spPr>
          <a:xfrm flipH="1" flipV="1">
            <a:off x="1847402" y="3616221"/>
            <a:ext cx="278394" cy="229923"/>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701DD7E-628A-495F-A074-E8F634375F92}"/>
              </a:ext>
            </a:extLst>
          </p:cNvPr>
          <p:cNvCxnSpPr>
            <a:cxnSpLocks/>
          </p:cNvCxnSpPr>
          <p:nvPr/>
        </p:nvCxnSpPr>
        <p:spPr>
          <a:xfrm flipH="1" flipV="1">
            <a:off x="1519348" y="3401758"/>
            <a:ext cx="69637" cy="6699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6A94FB9-D362-47F8-9A42-EE4869CB5CB3}"/>
              </a:ext>
            </a:extLst>
          </p:cNvPr>
          <p:cNvCxnSpPr>
            <a:cxnSpLocks/>
          </p:cNvCxnSpPr>
          <p:nvPr/>
        </p:nvCxnSpPr>
        <p:spPr>
          <a:xfrm flipH="1" flipV="1">
            <a:off x="1449711" y="3335098"/>
            <a:ext cx="69637" cy="66990"/>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E2C81CF-E939-4C47-9F85-0A2854D7159F}"/>
              </a:ext>
            </a:extLst>
          </p:cNvPr>
          <p:cNvCxnSpPr>
            <a:cxnSpLocks/>
          </p:cNvCxnSpPr>
          <p:nvPr/>
        </p:nvCxnSpPr>
        <p:spPr>
          <a:xfrm>
            <a:off x="2116154" y="3837394"/>
            <a:ext cx="198155" cy="6854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ECCC9395-6DFF-4C69-B1EA-29880FBF09A3}"/>
              </a:ext>
            </a:extLst>
          </p:cNvPr>
          <p:cNvSpPr/>
          <p:nvPr/>
        </p:nvSpPr>
        <p:spPr>
          <a:xfrm>
            <a:off x="5643868" y="3490702"/>
            <a:ext cx="904264"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F69D7914-FE4D-45EB-9F64-C06A39769ACE}"/>
              </a:ext>
            </a:extLst>
          </p:cNvPr>
          <p:cNvSpPr/>
          <p:nvPr/>
        </p:nvSpPr>
        <p:spPr>
          <a:xfrm rot="19344186">
            <a:off x="5342320" y="2757003"/>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C6C0C29C-B87A-4F1D-B847-25158AEF1B33}"/>
              </a:ext>
            </a:extLst>
          </p:cNvPr>
          <p:cNvSpPr/>
          <p:nvPr/>
        </p:nvSpPr>
        <p:spPr>
          <a:xfrm rot="2255814" flipV="1">
            <a:off x="5343392" y="3575501"/>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884FCB30-2D22-4AE6-A354-B820DFECEFE1}"/>
              </a:ext>
            </a:extLst>
          </p:cNvPr>
          <p:cNvSpPr txBox="1"/>
          <p:nvPr/>
        </p:nvSpPr>
        <p:spPr>
          <a:xfrm>
            <a:off x="5472855" y="825499"/>
            <a:ext cx="2834430" cy="369332"/>
          </a:xfrm>
          <a:prstGeom prst="rect">
            <a:avLst/>
          </a:prstGeom>
          <a:noFill/>
        </p:spPr>
        <p:txBody>
          <a:bodyPr wrap="none" rtlCol="0">
            <a:spAutoFit/>
          </a:bodyPr>
          <a:lstStyle/>
          <a:p>
            <a:r>
              <a:rPr kumimoji="1" lang="en-US" altLang="ja-JP" dirty="0"/>
              <a:t>In-Fusion</a:t>
            </a:r>
            <a:r>
              <a:rPr kumimoji="1" lang="ja-JP" altLang="en-US" dirty="0"/>
              <a:t>クローニングで合体</a:t>
            </a:r>
          </a:p>
        </p:txBody>
      </p:sp>
      <p:sp>
        <p:nvSpPr>
          <p:cNvPr id="37" name="テキスト ボックス 36">
            <a:extLst>
              <a:ext uri="{FF2B5EF4-FFF2-40B4-BE49-F238E27FC236}">
                <a16:creationId xmlns:a16="http://schemas.microsoft.com/office/drawing/2014/main" id="{29212417-44A3-4B83-ACE7-DEEB0D2F6F82}"/>
              </a:ext>
            </a:extLst>
          </p:cNvPr>
          <p:cNvSpPr txBox="1"/>
          <p:nvPr/>
        </p:nvSpPr>
        <p:spPr>
          <a:xfrm>
            <a:off x="1249929" y="839091"/>
            <a:ext cx="2848857" cy="369332"/>
          </a:xfrm>
          <a:prstGeom prst="rect">
            <a:avLst/>
          </a:prstGeom>
          <a:noFill/>
        </p:spPr>
        <p:txBody>
          <a:bodyPr wrap="none" rtlCol="0">
            <a:spAutoFit/>
          </a:bodyPr>
          <a:lstStyle/>
          <a:p>
            <a:r>
              <a:rPr kumimoji="1" lang="ja-JP" altLang="en-US" dirty="0"/>
              <a:t>必要な遺伝子を</a:t>
            </a:r>
            <a:r>
              <a:rPr kumimoji="1" lang="en-US" altLang="ja-JP" dirty="0"/>
              <a:t>PCR</a:t>
            </a:r>
            <a:r>
              <a:rPr kumimoji="1" lang="ja-JP" altLang="en-US" dirty="0"/>
              <a:t>で調製</a:t>
            </a:r>
          </a:p>
        </p:txBody>
      </p:sp>
      <p:pic>
        <p:nvPicPr>
          <p:cNvPr id="46" name="図 45">
            <a:extLst>
              <a:ext uri="{FF2B5EF4-FFF2-40B4-BE49-F238E27FC236}">
                <a16:creationId xmlns:a16="http://schemas.microsoft.com/office/drawing/2014/main" id="{96AA239B-5603-4B4E-9094-447B666EEB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5523" y="2499368"/>
            <a:ext cx="2279643" cy="2262175"/>
          </a:xfrm>
          <a:prstGeom prst="rect">
            <a:avLst/>
          </a:prstGeom>
        </p:spPr>
      </p:pic>
      <p:sp>
        <p:nvSpPr>
          <p:cNvPr id="48" name="テキスト ボックス 47">
            <a:extLst>
              <a:ext uri="{FF2B5EF4-FFF2-40B4-BE49-F238E27FC236}">
                <a16:creationId xmlns:a16="http://schemas.microsoft.com/office/drawing/2014/main" id="{A13A0E7A-0FBC-4761-96F1-171966CC1E0A}"/>
              </a:ext>
            </a:extLst>
          </p:cNvPr>
          <p:cNvSpPr txBox="1"/>
          <p:nvPr/>
        </p:nvSpPr>
        <p:spPr>
          <a:xfrm>
            <a:off x="9600105" y="3780869"/>
            <a:ext cx="1814920" cy="307777"/>
          </a:xfrm>
          <a:prstGeom prst="rect">
            <a:avLst/>
          </a:prstGeom>
          <a:noFill/>
        </p:spPr>
        <p:txBody>
          <a:bodyPr wrap="none" rtlCol="0">
            <a:spAutoFit/>
          </a:bodyPr>
          <a:lstStyle/>
          <a:p>
            <a:r>
              <a:rPr kumimoji="1" lang="ja-JP" altLang="en-US" sz="1400" dirty="0"/>
              <a:t>大腸菌 </a:t>
            </a:r>
            <a:r>
              <a:rPr kumimoji="1" lang="en-US" altLang="ja-JP" sz="1400" i="1" dirty="0"/>
              <a:t>E. coli </a:t>
            </a:r>
            <a:r>
              <a:rPr kumimoji="1" lang="en-US" altLang="ja-JP" sz="1400" dirty="0"/>
              <a:t>DH5α</a:t>
            </a:r>
            <a:endParaRPr kumimoji="1" lang="ja-JP" altLang="en-US" sz="1400" dirty="0"/>
          </a:p>
        </p:txBody>
      </p:sp>
      <p:pic>
        <p:nvPicPr>
          <p:cNvPr id="52" name="図 51">
            <a:extLst>
              <a:ext uri="{FF2B5EF4-FFF2-40B4-BE49-F238E27FC236}">
                <a16:creationId xmlns:a16="http://schemas.microsoft.com/office/drawing/2014/main" id="{F9F8F7A0-A9B8-4E9B-B7D5-D9895BFA4B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82441" y="3050965"/>
            <a:ext cx="698042" cy="692694"/>
          </a:xfrm>
          <a:prstGeom prst="rect">
            <a:avLst/>
          </a:prstGeom>
        </p:spPr>
      </p:pic>
      <p:sp>
        <p:nvSpPr>
          <p:cNvPr id="54" name="フリーフォーム: 図形 53">
            <a:extLst>
              <a:ext uri="{FF2B5EF4-FFF2-40B4-BE49-F238E27FC236}">
                <a16:creationId xmlns:a16="http://schemas.microsoft.com/office/drawing/2014/main" id="{F9FDC68B-4C09-43AA-B337-370981B69DBE}"/>
              </a:ext>
            </a:extLst>
          </p:cNvPr>
          <p:cNvSpPr/>
          <p:nvPr/>
        </p:nvSpPr>
        <p:spPr>
          <a:xfrm>
            <a:off x="10313873" y="3245088"/>
            <a:ext cx="824565"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87A2F3ED-76C8-4981-A8F9-A345D81AF8F5}"/>
              </a:ext>
            </a:extLst>
          </p:cNvPr>
          <p:cNvSpPr txBox="1"/>
          <p:nvPr/>
        </p:nvSpPr>
        <p:spPr>
          <a:xfrm>
            <a:off x="6857502" y="3399622"/>
            <a:ext cx="147809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ja-JP" altLang="en-US" sz="1200" b="1" dirty="0">
                <a:solidFill>
                  <a:schemeClr val="accent1"/>
                </a:solidFill>
              </a:rPr>
              <a:t>設計</a:t>
            </a:r>
            <a:r>
              <a:rPr kumimoji="1" lang="en-US" altLang="ja-JP" sz="1200" b="1" dirty="0">
                <a:solidFill>
                  <a:schemeClr val="accent1"/>
                </a:solidFill>
              </a:rPr>
              <a:t>CBD</a:t>
            </a:r>
          </a:p>
        </p:txBody>
      </p:sp>
      <p:sp>
        <p:nvSpPr>
          <p:cNvPr id="56" name="テキスト ボックス 55">
            <a:extLst>
              <a:ext uri="{FF2B5EF4-FFF2-40B4-BE49-F238E27FC236}">
                <a16:creationId xmlns:a16="http://schemas.microsoft.com/office/drawing/2014/main" id="{FAC784F9-2B0D-4E5E-A153-8921083BE884}"/>
              </a:ext>
            </a:extLst>
          </p:cNvPr>
          <p:cNvSpPr txBox="1"/>
          <p:nvPr/>
        </p:nvSpPr>
        <p:spPr>
          <a:xfrm>
            <a:off x="8895856" y="825499"/>
            <a:ext cx="2836033" cy="369332"/>
          </a:xfrm>
          <a:prstGeom prst="rect">
            <a:avLst/>
          </a:prstGeom>
          <a:noFill/>
        </p:spPr>
        <p:txBody>
          <a:bodyPr wrap="none" rtlCol="0">
            <a:spAutoFit/>
          </a:bodyPr>
          <a:lstStyle/>
          <a:p>
            <a:r>
              <a:rPr kumimoji="1" lang="ja-JP" altLang="en-US" dirty="0"/>
              <a:t>大腸菌でプラスミド     を増幅</a:t>
            </a:r>
          </a:p>
        </p:txBody>
      </p:sp>
      <p:pic>
        <p:nvPicPr>
          <p:cNvPr id="65" name="図 64">
            <a:extLst>
              <a:ext uri="{FF2B5EF4-FFF2-40B4-BE49-F238E27FC236}">
                <a16:creationId xmlns:a16="http://schemas.microsoft.com/office/drawing/2014/main" id="{DDEECFE9-931D-4C7B-A872-B20FD27CEB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78773" y="835579"/>
            <a:ext cx="351867" cy="349171"/>
          </a:xfrm>
          <a:prstGeom prst="rect">
            <a:avLst/>
          </a:prstGeom>
        </p:spPr>
      </p:pic>
      <p:pic>
        <p:nvPicPr>
          <p:cNvPr id="74" name="図 73">
            <a:extLst>
              <a:ext uri="{FF2B5EF4-FFF2-40B4-BE49-F238E27FC236}">
                <a16:creationId xmlns:a16="http://schemas.microsoft.com/office/drawing/2014/main" id="{B55D2EEF-EC5B-4ADB-AAAD-56D68EE5BF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6079" y="5651902"/>
            <a:ext cx="844625" cy="835560"/>
          </a:xfrm>
          <a:prstGeom prst="rect">
            <a:avLst/>
          </a:prstGeom>
        </p:spPr>
      </p:pic>
      <p:pic>
        <p:nvPicPr>
          <p:cNvPr id="75" name="図 74">
            <a:extLst>
              <a:ext uri="{FF2B5EF4-FFF2-40B4-BE49-F238E27FC236}">
                <a16:creationId xmlns:a16="http://schemas.microsoft.com/office/drawing/2014/main" id="{CE160E95-4815-430A-8C25-929C36326B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1796" y="5835281"/>
            <a:ext cx="530398" cy="231668"/>
          </a:xfrm>
          <a:prstGeom prst="rect">
            <a:avLst/>
          </a:prstGeom>
        </p:spPr>
      </p:pic>
      <p:pic>
        <p:nvPicPr>
          <p:cNvPr id="76" name="図 75">
            <a:extLst>
              <a:ext uri="{FF2B5EF4-FFF2-40B4-BE49-F238E27FC236}">
                <a16:creationId xmlns:a16="http://schemas.microsoft.com/office/drawing/2014/main" id="{BC7ED302-BA34-402B-ADF6-D0AE10B5A4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7802418">
            <a:off x="3037039" y="5862481"/>
            <a:ext cx="329531" cy="518836"/>
          </a:xfrm>
          <a:prstGeom prst="rect">
            <a:avLst/>
          </a:prstGeom>
        </p:spPr>
      </p:pic>
      <p:pic>
        <p:nvPicPr>
          <p:cNvPr id="77" name="図 76">
            <a:extLst>
              <a:ext uri="{FF2B5EF4-FFF2-40B4-BE49-F238E27FC236}">
                <a16:creationId xmlns:a16="http://schemas.microsoft.com/office/drawing/2014/main" id="{71FB3102-2FD1-4AF8-A1CE-02075D0BFDC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57817" y="5835281"/>
            <a:ext cx="400731" cy="320559"/>
          </a:xfrm>
          <a:prstGeom prst="rect">
            <a:avLst/>
          </a:prstGeom>
        </p:spPr>
      </p:pic>
      <p:pic>
        <p:nvPicPr>
          <p:cNvPr id="78" name="図 77">
            <a:extLst>
              <a:ext uri="{FF2B5EF4-FFF2-40B4-BE49-F238E27FC236}">
                <a16:creationId xmlns:a16="http://schemas.microsoft.com/office/drawing/2014/main" id="{7919A129-E6B5-4B84-92EF-CAF2F2E08A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49503" y="6045690"/>
            <a:ext cx="456004" cy="339987"/>
          </a:xfrm>
          <a:prstGeom prst="rect">
            <a:avLst/>
          </a:prstGeom>
        </p:spPr>
      </p:pic>
      <p:sp>
        <p:nvSpPr>
          <p:cNvPr id="79" name="テキスト ボックス 78">
            <a:extLst>
              <a:ext uri="{FF2B5EF4-FFF2-40B4-BE49-F238E27FC236}">
                <a16:creationId xmlns:a16="http://schemas.microsoft.com/office/drawing/2014/main" id="{5D1657E2-9F05-46B4-B432-8F772F81FEAD}"/>
              </a:ext>
            </a:extLst>
          </p:cNvPr>
          <p:cNvSpPr txBox="1"/>
          <p:nvPr/>
        </p:nvSpPr>
        <p:spPr>
          <a:xfrm>
            <a:off x="1297439" y="5894467"/>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0" name="テキスト ボックス 79">
            <a:extLst>
              <a:ext uri="{FF2B5EF4-FFF2-40B4-BE49-F238E27FC236}">
                <a16:creationId xmlns:a16="http://schemas.microsoft.com/office/drawing/2014/main" id="{52649898-E4C3-40F6-9FF7-F971AAC076B9}"/>
              </a:ext>
            </a:extLst>
          </p:cNvPr>
          <p:cNvSpPr txBox="1"/>
          <p:nvPr/>
        </p:nvSpPr>
        <p:spPr>
          <a:xfrm>
            <a:off x="4004033" y="5797226"/>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1" name="テキスト ボックス 80">
            <a:extLst>
              <a:ext uri="{FF2B5EF4-FFF2-40B4-BE49-F238E27FC236}">
                <a16:creationId xmlns:a16="http://schemas.microsoft.com/office/drawing/2014/main" id="{9F5FFCC6-D223-4BAA-8E4A-622F38F2072A}"/>
              </a:ext>
            </a:extLst>
          </p:cNvPr>
          <p:cNvSpPr txBox="1"/>
          <p:nvPr/>
        </p:nvSpPr>
        <p:spPr>
          <a:xfrm>
            <a:off x="3998331" y="6106043"/>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2" name="テキスト ボックス 81">
            <a:extLst>
              <a:ext uri="{FF2B5EF4-FFF2-40B4-BE49-F238E27FC236}">
                <a16:creationId xmlns:a16="http://schemas.microsoft.com/office/drawing/2014/main" id="{2ADB9408-A212-4360-BB21-0D674C9B3D24}"/>
              </a:ext>
            </a:extLst>
          </p:cNvPr>
          <p:cNvSpPr txBox="1"/>
          <p:nvPr/>
        </p:nvSpPr>
        <p:spPr>
          <a:xfrm>
            <a:off x="2579604" y="5433787"/>
            <a:ext cx="2048959" cy="307777"/>
          </a:xfrm>
          <a:prstGeom prst="rect">
            <a:avLst/>
          </a:prstGeom>
          <a:noFill/>
        </p:spPr>
        <p:txBody>
          <a:bodyPr wrap="none" rtlCol="0">
            <a:spAutoFit/>
          </a:bodyPr>
          <a:lstStyle/>
          <a:p>
            <a:r>
              <a:rPr kumimoji="1" lang="ja-JP" altLang="en-US" sz="1400" dirty="0"/>
              <a:t>プライマー（設計、合成）</a:t>
            </a:r>
          </a:p>
        </p:txBody>
      </p:sp>
      <p:sp>
        <p:nvSpPr>
          <p:cNvPr id="86" name="テキスト ボックス 85">
            <a:extLst>
              <a:ext uri="{FF2B5EF4-FFF2-40B4-BE49-F238E27FC236}">
                <a16:creationId xmlns:a16="http://schemas.microsoft.com/office/drawing/2014/main" id="{D49A96DE-58E8-416D-8EAC-B075624239C0}"/>
              </a:ext>
            </a:extLst>
          </p:cNvPr>
          <p:cNvSpPr txBox="1"/>
          <p:nvPr/>
        </p:nvSpPr>
        <p:spPr>
          <a:xfrm>
            <a:off x="443444" y="5417839"/>
            <a:ext cx="2180405" cy="307777"/>
          </a:xfrm>
          <a:prstGeom prst="rect">
            <a:avLst/>
          </a:prstGeom>
          <a:noFill/>
        </p:spPr>
        <p:txBody>
          <a:bodyPr wrap="none" rtlCol="0">
            <a:spAutoFit/>
          </a:bodyPr>
          <a:lstStyle/>
          <a:p>
            <a:r>
              <a:rPr kumimoji="1" lang="ja-JP" altLang="en-US" sz="1400" dirty="0"/>
              <a:t>設計</a:t>
            </a:r>
            <a:r>
              <a:rPr kumimoji="1" lang="en-US" altLang="ja-JP" sz="1400" dirty="0"/>
              <a:t>CBD</a:t>
            </a:r>
            <a:r>
              <a:rPr kumimoji="1" lang="ja-JP" altLang="en-US" sz="1400" dirty="0"/>
              <a:t>（遺伝子合成）</a:t>
            </a:r>
          </a:p>
        </p:txBody>
      </p:sp>
      <p:sp>
        <p:nvSpPr>
          <p:cNvPr id="87" name="四角形: 角を丸くする 86">
            <a:extLst>
              <a:ext uri="{FF2B5EF4-FFF2-40B4-BE49-F238E27FC236}">
                <a16:creationId xmlns:a16="http://schemas.microsoft.com/office/drawing/2014/main" id="{BEC4A88B-E064-48E0-89DE-B13847D8F5F6}"/>
              </a:ext>
            </a:extLst>
          </p:cNvPr>
          <p:cNvSpPr/>
          <p:nvPr/>
        </p:nvSpPr>
        <p:spPr>
          <a:xfrm>
            <a:off x="309593" y="5417840"/>
            <a:ext cx="5045804" cy="1093328"/>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2" name="テキスト ボックス 91">
            <a:extLst>
              <a:ext uri="{FF2B5EF4-FFF2-40B4-BE49-F238E27FC236}">
                <a16:creationId xmlns:a16="http://schemas.microsoft.com/office/drawing/2014/main" id="{F15A9168-3532-4F24-AACF-03CD5039B628}"/>
              </a:ext>
            </a:extLst>
          </p:cNvPr>
          <p:cNvSpPr txBox="1"/>
          <p:nvPr/>
        </p:nvSpPr>
        <p:spPr>
          <a:xfrm>
            <a:off x="240357" y="5134453"/>
            <a:ext cx="543739" cy="307777"/>
          </a:xfrm>
          <a:prstGeom prst="rect">
            <a:avLst/>
          </a:prstGeom>
          <a:noFill/>
        </p:spPr>
        <p:txBody>
          <a:bodyPr wrap="none" rtlCol="0">
            <a:spAutoFit/>
          </a:bodyPr>
          <a:lstStyle/>
          <a:p>
            <a:r>
              <a:rPr kumimoji="1" lang="ja-JP" altLang="en-US" sz="1400" dirty="0"/>
              <a:t>準備</a:t>
            </a:r>
          </a:p>
        </p:txBody>
      </p:sp>
      <p:sp>
        <p:nvSpPr>
          <p:cNvPr id="93" name="テキスト ボックス 92">
            <a:extLst>
              <a:ext uri="{FF2B5EF4-FFF2-40B4-BE49-F238E27FC236}">
                <a16:creationId xmlns:a16="http://schemas.microsoft.com/office/drawing/2014/main" id="{43049C64-C6A8-49A8-9E80-D760D0A198DB}"/>
              </a:ext>
            </a:extLst>
          </p:cNvPr>
          <p:cNvSpPr txBox="1"/>
          <p:nvPr/>
        </p:nvSpPr>
        <p:spPr>
          <a:xfrm>
            <a:off x="566166" y="6539139"/>
            <a:ext cx="4607352" cy="307777"/>
          </a:xfrm>
          <a:prstGeom prst="rect">
            <a:avLst/>
          </a:prstGeom>
          <a:noFill/>
        </p:spPr>
        <p:txBody>
          <a:bodyPr wrap="none" rtlCol="0">
            <a:spAutoFit/>
          </a:bodyPr>
          <a:lstStyle/>
          <a:p>
            <a:r>
              <a:rPr kumimoji="1" lang="en-US" altLang="ja-JP" sz="1400" dirty="0"/>
              <a:t>※</a:t>
            </a:r>
            <a:r>
              <a:rPr kumimoji="1" lang="ja-JP" altLang="en-US" sz="1400" dirty="0"/>
              <a:t>プライマーを設計すれば、④を用いて同様の実験を実施可能</a:t>
            </a:r>
          </a:p>
        </p:txBody>
      </p:sp>
      <p:sp>
        <p:nvSpPr>
          <p:cNvPr id="94" name="テキスト ボックス 93">
            <a:extLst>
              <a:ext uri="{FF2B5EF4-FFF2-40B4-BE49-F238E27FC236}">
                <a16:creationId xmlns:a16="http://schemas.microsoft.com/office/drawing/2014/main" id="{938EE733-8559-446F-892E-859FC9A23BCF}"/>
              </a:ext>
            </a:extLst>
          </p:cNvPr>
          <p:cNvSpPr txBox="1"/>
          <p:nvPr/>
        </p:nvSpPr>
        <p:spPr>
          <a:xfrm>
            <a:off x="1159346" y="1821306"/>
            <a:ext cx="415498" cy="369332"/>
          </a:xfrm>
          <a:prstGeom prst="rect">
            <a:avLst/>
          </a:prstGeom>
          <a:noFill/>
        </p:spPr>
        <p:txBody>
          <a:bodyPr wrap="none" rtlCol="0">
            <a:spAutoFit/>
          </a:bodyPr>
          <a:lstStyle/>
          <a:p>
            <a:r>
              <a:rPr kumimoji="1" lang="ja-JP" altLang="en-US" dirty="0"/>
              <a:t>②</a:t>
            </a:r>
          </a:p>
        </p:txBody>
      </p:sp>
      <p:sp>
        <p:nvSpPr>
          <p:cNvPr id="83" name="テキスト ボックス 82">
            <a:extLst>
              <a:ext uri="{FF2B5EF4-FFF2-40B4-BE49-F238E27FC236}">
                <a16:creationId xmlns:a16="http://schemas.microsoft.com/office/drawing/2014/main" id="{192A2FB0-E763-4DD7-862A-0F2AC247EC48}"/>
              </a:ext>
            </a:extLst>
          </p:cNvPr>
          <p:cNvSpPr txBox="1"/>
          <p:nvPr/>
        </p:nvSpPr>
        <p:spPr>
          <a:xfrm>
            <a:off x="8772986" y="4437561"/>
            <a:ext cx="1173718" cy="523220"/>
          </a:xfrm>
          <a:prstGeom prst="rect">
            <a:avLst/>
          </a:prstGeom>
          <a:noFill/>
        </p:spPr>
        <p:txBody>
          <a:bodyPr wrap="none" rtlCol="0">
            <a:spAutoFit/>
          </a:bodyPr>
          <a:lstStyle/>
          <a:p>
            <a:pPr algn="ctr"/>
            <a:r>
              <a:rPr kumimoji="1" lang="ja-JP" altLang="en-US" sz="1400" dirty="0"/>
              <a:t>大腸菌から</a:t>
            </a:r>
            <a:endParaRPr kumimoji="1" lang="en-US" altLang="ja-JP" sz="1400" dirty="0"/>
          </a:p>
          <a:p>
            <a:pPr algn="ctr"/>
            <a:r>
              <a:rPr kumimoji="1" lang="ja-JP" altLang="en-US" sz="1400" dirty="0"/>
              <a:t>プラスミド抽出</a:t>
            </a:r>
          </a:p>
        </p:txBody>
      </p:sp>
      <p:sp>
        <p:nvSpPr>
          <p:cNvPr id="89" name="矢印: 右 88">
            <a:extLst>
              <a:ext uri="{FF2B5EF4-FFF2-40B4-BE49-F238E27FC236}">
                <a16:creationId xmlns:a16="http://schemas.microsoft.com/office/drawing/2014/main" id="{F89B7818-B4A2-432E-A428-319BA8FBD731}"/>
              </a:ext>
            </a:extLst>
          </p:cNvPr>
          <p:cNvSpPr/>
          <p:nvPr/>
        </p:nvSpPr>
        <p:spPr>
          <a:xfrm rot="5400000">
            <a:off x="9727435" y="4561910"/>
            <a:ext cx="782269"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1" name="矢印: 右 90">
            <a:extLst>
              <a:ext uri="{FF2B5EF4-FFF2-40B4-BE49-F238E27FC236}">
                <a16:creationId xmlns:a16="http://schemas.microsoft.com/office/drawing/2014/main" id="{311D2760-7837-47AF-94F5-4C6DA48A3B27}"/>
              </a:ext>
            </a:extLst>
          </p:cNvPr>
          <p:cNvSpPr/>
          <p:nvPr/>
        </p:nvSpPr>
        <p:spPr>
          <a:xfrm rot="5400000">
            <a:off x="9755349" y="5382065"/>
            <a:ext cx="738662"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5" name="テキスト ボックス 94">
            <a:extLst>
              <a:ext uri="{FF2B5EF4-FFF2-40B4-BE49-F238E27FC236}">
                <a16:creationId xmlns:a16="http://schemas.microsoft.com/office/drawing/2014/main" id="{323132FA-83C6-4BE7-8427-10EBE7E45F9C}"/>
              </a:ext>
            </a:extLst>
          </p:cNvPr>
          <p:cNvSpPr txBox="1"/>
          <p:nvPr/>
        </p:nvSpPr>
        <p:spPr>
          <a:xfrm>
            <a:off x="8335599" y="5234819"/>
            <a:ext cx="1800493" cy="523220"/>
          </a:xfrm>
          <a:prstGeom prst="rect">
            <a:avLst/>
          </a:prstGeom>
          <a:noFill/>
        </p:spPr>
        <p:txBody>
          <a:bodyPr wrap="none" rtlCol="0">
            <a:spAutoFit/>
          </a:bodyPr>
          <a:lstStyle/>
          <a:p>
            <a:pPr algn="ctr"/>
            <a:r>
              <a:rPr kumimoji="1" lang="en-US" altLang="ja-JP" sz="1400" dirty="0"/>
              <a:t>DNA</a:t>
            </a:r>
            <a:r>
              <a:rPr kumimoji="1" lang="ja-JP" altLang="en-US" sz="1400" dirty="0"/>
              <a:t>シークエンス</a:t>
            </a:r>
            <a:endParaRPr kumimoji="1" lang="en-US" altLang="ja-JP" sz="1400" dirty="0"/>
          </a:p>
          <a:p>
            <a:pPr algn="ctr"/>
            <a:r>
              <a:rPr kumimoji="1" lang="ja-JP" altLang="en-US" sz="1400" dirty="0"/>
              <a:t>（遺伝子配列確認）</a:t>
            </a:r>
          </a:p>
        </p:txBody>
      </p:sp>
      <p:sp>
        <p:nvSpPr>
          <p:cNvPr id="96" name="テキスト ボックス 95">
            <a:extLst>
              <a:ext uri="{FF2B5EF4-FFF2-40B4-BE49-F238E27FC236}">
                <a16:creationId xmlns:a16="http://schemas.microsoft.com/office/drawing/2014/main" id="{C3C0618A-0D69-4B9C-A785-A9C24B53E929}"/>
              </a:ext>
            </a:extLst>
          </p:cNvPr>
          <p:cNvSpPr txBox="1"/>
          <p:nvPr/>
        </p:nvSpPr>
        <p:spPr>
          <a:xfrm>
            <a:off x="9106898" y="6066949"/>
            <a:ext cx="2262158" cy="338554"/>
          </a:xfrm>
          <a:prstGeom prst="rect">
            <a:avLst/>
          </a:prstGeom>
          <a:noFill/>
        </p:spPr>
        <p:txBody>
          <a:bodyPr wrap="none" rtlCol="0">
            <a:spAutoFit/>
          </a:bodyPr>
          <a:lstStyle/>
          <a:p>
            <a:pPr algn="ctr"/>
            <a:r>
              <a:rPr kumimoji="1" lang="ja-JP" altLang="en-US" sz="1600" dirty="0"/>
              <a:t>酵母を用いて酵素を合成</a:t>
            </a:r>
            <a:endParaRPr kumimoji="1" lang="en-US" altLang="ja-JP" sz="1600" dirty="0"/>
          </a:p>
        </p:txBody>
      </p:sp>
      <p:sp>
        <p:nvSpPr>
          <p:cNvPr id="97" name="テキスト ボックス 96">
            <a:extLst>
              <a:ext uri="{FF2B5EF4-FFF2-40B4-BE49-F238E27FC236}">
                <a16:creationId xmlns:a16="http://schemas.microsoft.com/office/drawing/2014/main" id="{F2CECFA7-B65B-4E5C-9CA0-0D71C86B69E0}"/>
              </a:ext>
            </a:extLst>
          </p:cNvPr>
          <p:cNvSpPr txBox="1"/>
          <p:nvPr/>
        </p:nvSpPr>
        <p:spPr>
          <a:xfrm>
            <a:off x="4966145" y="1813513"/>
            <a:ext cx="1923925" cy="738664"/>
          </a:xfrm>
          <a:prstGeom prst="rect">
            <a:avLst/>
          </a:prstGeom>
          <a:noFill/>
        </p:spPr>
        <p:txBody>
          <a:bodyPr wrap="none" rtlCol="0">
            <a:spAutoFit/>
          </a:bodyPr>
          <a:lstStyle/>
          <a:p>
            <a:r>
              <a:rPr kumimoji="1" lang="ja-JP" altLang="en-US" sz="1400" dirty="0"/>
              <a:t>・</a:t>
            </a:r>
            <a:r>
              <a:rPr kumimoji="1" lang="en-US" altLang="ja-JP" sz="1400" dirty="0" err="1"/>
              <a:t>DpnⅠ</a:t>
            </a:r>
            <a:r>
              <a:rPr kumimoji="1" lang="ja-JP" altLang="en-US" sz="1400" dirty="0"/>
              <a:t>処理</a:t>
            </a:r>
            <a:endParaRPr kumimoji="1" lang="en-US" altLang="ja-JP" sz="1400" dirty="0"/>
          </a:p>
          <a:p>
            <a:r>
              <a:rPr kumimoji="1" lang="en-US" altLang="ja-JP" sz="1400" dirty="0"/>
              <a:t>	…PCR</a:t>
            </a:r>
            <a:r>
              <a:rPr kumimoji="1" lang="ja-JP" altLang="en-US" sz="1400" dirty="0"/>
              <a:t>鋳型除去</a:t>
            </a:r>
            <a:endParaRPr kumimoji="1" lang="en-US" altLang="ja-JP" sz="1400" dirty="0"/>
          </a:p>
          <a:p>
            <a:r>
              <a:rPr kumimoji="1" lang="ja-JP" altLang="en-US" sz="1400" dirty="0"/>
              <a:t>・</a:t>
            </a:r>
            <a:r>
              <a:rPr kumimoji="1" lang="en-US" altLang="ja-JP" sz="1400" dirty="0"/>
              <a:t>PCR</a:t>
            </a:r>
            <a:r>
              <a:rPr kumimoji="1" lang="ja-JP" altLang="en-US" sz="1400" dirty="0"/>
              <a:t>断片精製</a:t>
            </a:r>
          </a:p>
        </p:txBody>
      </p:sp>
      <p:sp>
        <p:nvSpPr>
          <p:cNvPr id="98" name="テキスト ボックス 97">
            <a:extLst>
              <a:ext uri="{FF2B5EF4-FFF2-40B4-BE49-F238E27FC236}">
                <a16:creationId xmlns:a16="http://schemas.microsoft.com/office/drawing/2014/main" id="{A1A59EBF-999B-4DBC-8901-C6321A71A8EA}"/>
              </a:ext>
            </a:extLst>
          </p:cNvPr>
          <p:cNvSpPr txBox="1"/>
          <p:nvPr/>
        </p:nvSpPr>
        <p:spPr>
          <a:xfrm>
            <a:off x="4966145" y="4761543"/>
            <a:ext cx="1372492" cy="307777"/>
          </a:xfrm>
          <a:prstGeom prst="rect">
            <a:avLst/>
          </a:prstGeom>
          <a:noFill/>
        </p:spPr>
        <p:txBody>
          <a:bodyPr wrap="none" rtlCol="0">
            <a:spAutoFit/>
          </a:bodyPr>
          <a:lstStyle/>
          <a:p>
            <a:r>
              <a:rPr kumimoji="1" lang="ja-JP" altLang="en-US" sz="1400" dirty="0"/>
              <a:t>・</a:t>
            </a:r>
            <a:r>
              <a:rPr kumimoji="1" lang="en-US" altLang="ja-JP" sz="1400" dirty="0"/>
              <a:t>PCR</a:t>
            </a:r>
            <a:r>
              <a:rPr kumimoji="1" lang="ja-JP" altLang="en-US" sz="1400" dirty="0"/>
              <a:t>断片精製</a:t>
            </a:r>
          </a:p>
        </p:txBody>
      </p:sp>
      <p:sp>
        <p:nvSpPr>
          <p:cNvPr id="99" name="テキスト ボックス 98">
            <a:extLst>
              <a:ext uri="{FF2B5EF4-FFF2-40B4-BE49-F238E27FC236}">
                <a16:creationId xmlns:a16="http://schemas.microsoft.com/office/drawing/2014/main" id="{D2A6322E-02E6-406A-9F3F-51D11014EE62}"/>
              </a:ext>
            </a:extLst>
          </p:cNvPr>
          <p:cNvSpPr txBox="1"/>
          <p:nvPr/>
        </p:nvSpPr>
        <p:spPr>
          <a:xfrm>
            <a:off x="8449945" y="2042177"/>
            <a:ext cx="902811" cy="523220"/>
          </a:xfrm>
          <a:prstGeom prst="rect">
            <a:avLst/>
          </a:prstGeom>
          <a:noFill/>
        </p:spPr>
        <p:txBody>
          <a:bodyPr wrap="none" rtlCol="0">
            <a:spAutoFit/>
          </a:bodyPr>
          <a:lstStyle/>
          <a:p>
            <a:r>
              <a:rPr kumimoji="1" lang="ja-JP" altLang="en-US" sz="1400" dirty="0"/>
              <a:t>大腸菌へ</a:t>
            </a:r>
            <a:endParaRPr kumimoji="1" lang="en-US" altLang="ja-JP" sz="1400" dirty="0"/>
          </a:p>
          <a:p>
            <a:r>
              <a:rPr kumimoji="1" lang="ja-JP" altLang="en-US" sz="1400" dirty="0"/>
              <a:t>形質転換</a:t>
            </a:r>
          </a:p>
        </p:txBody>
      </p:sp>
      <p:sp>
        <p:nvSpPr>
          <p:cNvPr id="100" name="テキスト ボックス 99">
            <a:extLst>
              <a:ext uri="{FF2B5EF4-FFF2-40B4-BE49-F238E27FC236}">
                <a16:creationId xmlns:a16="http://schemas.microsoft.com/office/drawing/2014/main" id="{AA7A1BC4-B059-4509-B968-2D2B0A4C1F1A}"/>
              </a:ext>
            </a:extLst>
          </p:cNvPr>
          <p:cNvSpPr txBox="1"/>
          <p:nvPr/>
        </p:nvSpPr>
        <p:spPr>
          <a:xfrm>
            <a:off x="2426065" y="1930588"/>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
        <p:nvSpPr>
          <p:cNvPr id="101" name="テキスト ボックス 100">
            <a:extLst>
              <a:ext uri="{FF2B5EF4-FFF2-40B4-BE49-F238E27FC236}">
                <a16:creationId xmlns:a16="http://schemas.microsoft.com/office/drawing/2014/main" id="{93822302-BDDE-43B2-9B70-E54D95713485}"/>
              </a:ext>
            </a:extLst>
          </p:cNvPr>
          <p:cNvSpPr txBox="1"/>
          <p:nvPr/>
        </p:nvSpPr>
        <p:spPr>
          <a:xfrm>
            <a:off x="2405632" y="3952566"/>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Tree>
    <p:extLst>
      <p:ext uri="{BB962C8B-B14F-4D97-AF65-F5344CB8AC3E}">
        <p14:creationId xmlns:p14="http://schemas.microsoft.com/office/powerpoint/2010/main" val="3897602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吹き出し: 角を丸めた四角形 107">
            <a:extLst>
              <a:ext uri="{FF2B5EF4-FFF2-40B4-BE49-F238E27FC236}">
                <a16:creationId xmlns:a16="http://schemas.microsoft.com/office/drawing/2014/main" id="{E8969D96-5741-47DE-8A2E-BF1ED4EDAE28}"/>
              </a:ext>
            </a:extLst>
          </p:cNvPr>
          <p:cNvSpPr/>
          <p:nvPr/>
        </p:nvSpPr>
        <p:spPr>
          <a:xfrm>
            <a:off x="377918" y="4014780"/>
            <a:ext cx="3261575" cy="1967742"/>
          </a:xfrm>
          <a:prstGeom prst="wedgeRoundRectCallout">
            <a:avLst>
              <a:gd name="adj1" fmla="val -15910"/>
              <a:gd name="adj2" fmla="val -75202"/>
              <a:gd name="adj3" fmla="val 16667"/>
            </a:avLst>
          </a:prstGeom>
          <a:solidFill>
            <a:schemeClr val="bg1"/>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楕円 6">
            <a:extLst>
              <a:ext uri="{FF2B5EF4-FFF2-40B4-BE49-F238E27FC236}">
                <a16:creationId xmlns:a16="http://schemas.microsoft.com/office/drawing/2014/main" id="{246C9588-7851-434D-B90E-2B9FFDAC64BE}"/>
              </a:ext>
            </a:extLst>
          </p:cNvPr>
          <p:cNvSpPr/>
          <p:nvPr/>
        </p:nvSpPr>
        <p:spPr>
          <a:xfrm>
            <a:off x="632824" y="2776537"/>
            <a:ext cx="2207418" cy="350044"/>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dirty="0"/>
              <a:t>補足</a:t>
            </a:r>
            <a:r>
              <a:rPr lang="en-US" altLang="ja-JP" dirty="0"/>
              <a:t>3</a:t>
            </a:r>
            <a:br>
              <a:rPr lang="en-US" altLang="ja-JP" dirty="0"/>
            </a:br>
            <a:r>
              <a:rPr lang="ja-JP" altLang="en-US" dirty="0"/>
              <a:t>　酵母でのタンパク質合成（詳細） </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5" name="円柱 4">
            <a:extLst>
              <a:ext uri="{FF2B5EF4-FFF2-40B4-BE49-F238E27FC236}">
                <a16:creationId xmlns:a16="http://schemas.microsoft.com/office/drawing/2014/main" id="{C707FD6C-CBEF-45A5-8251-E9024A94C32E}"/>
              </a:ext>
            </a:extLst>
          </p:cNvPr>
          <p:cNvSpPr/>
          <p:nvPr/>
        </p:nvSpPr>
        <p:spPr>
          <a:xfrm>
            <a:off x="632824" y="2469355"/>
            <a:ext cx="2207418" cy="657225"/>
          </a:xfrm>
          <a:prstGeom prst="can">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楕円 7">
            <a:extLst>
              <a:ext uri="{FF2B5EF4-FFF2-40B4-BE49-F238E27FC236}">
                <a16:creationId xmlns:a16="http://schemas.microsoft.com/office/drawing/2014/main" id="{41696F61-0CEB-4552-A79F-77F97C9341EC}"/>
              </a:ext>
            </a:extLst>
          </p:cNvPr>
          <p:cNvSpPr/>
          <p:nvPr/>
        </p:nvSpPr>
        <p:spPr>
          <a:xfrm>
            <a:off x="1090022" y="2912268"/>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57A9870-62DC-42AB-85F7-18CF419B444E}"/>
              </a:ext>
            </a:extLst>
          </p:cNvPr>
          <p:cNvSpPr/>
          <p:nvPr/>
        </p:nvSpPr>
        <p:spPr>
          <a:xfrm>
            <a:off x="1249566" y="2986084"/>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5F8671F5-1DA6-4E24-909C-36C6F2144AAE}"/>
              </a:ext>
            </a:extLst>
          </p:cNvPr>
          <p:cNvSpPr/>
          <p:nvPr/>
        </p:nvSpPr>
        <p:spPr>
          <a:xfrm>
            <a:off x="1406729" y="287892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0278C935-1AD4-4A9E-B75D-3C69EECE75A1}"/>
              </a:ext>
            </a:extLst>
          </p:cNvPr>
          <p:cNvSpPr/>
          <p:nvPr/>
        </p:nvSpPr>
        <p:spPr>
          <a:xfrm>
            <a:off x="1544841" y="29884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楕円 11">
            <a:extLst>
              <a:ext uri="{FF2B5EF4-FFF2-40B4-BE49-F238E27FC236}">
                <a16:creationId xmlns:a16="http://schemas.microsoft.com/office/drawing/2014/main" id="{4545929E-86CB-4851-8DC6-9256F4FAA1B8}"/>
              </a:ext>
            </a:extLst>
          </p:cNvPr>
          <p:cNvSpPr/>
          <p:nvPr/>
        </p:nvSpPr>
        <p:spPr>
          <a:xfrm>
            <a:off x="1973470" y="290273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D8F800AC-A7D8-4741-8961-B1E5E24ECC52}"/>
              </a:ext>
            </a:extLst>
          </p:cNvPr>
          <p:cNvSpPr/>
          <p:nvPr/>
        </p:nvSpPr>
        <p:spPr>
          <a:xfrm>
            <a:off x="1744868" y="294560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02557F1E-2B99-412F-BAA1-766242E15DF6}"/>
              </a:ext>
            </a:extLst>
          </p:cNvPr>
          <p:cNvSpPr/>
          <p:nvPr/>
        </p:nvSpPr>
        <p:spPr>
          <a:xfrm>
            <a:off x="1594849" y="285273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53F76305-36DB-4300-993E-1B1355DEA664}"/>
              </a:ext>
            </a:extLst>
          </p:cNvPr>
          <p:cNvSpPr/>
          <p:nvPr/>
        </p:nvSpPr>
        <p:spPr>
          <a:xfrm>
            <a:off x="2280651" y="28741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D9B14587-A631-4913-BCE6-9B0FEDDAE561}"/>
              </a:ext>
            </a:extLst>
          </p:cNvPr>
          <p:cNvSpPr/>
          <p:nvPr/>
        </p:nvSpPr>
        <p:spPr>
          <a:xfrm>
            <a:off x="2116347" y="2945601"/>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1167240F-F286-46AB-A472-6F9F17DD02FE}"/>
              </a:ext>
            </a:extLst>
          </p:cNvPr>
          <p:cNvSpPr/>
          <p:nvPr/>
        </p:nvSpPr>
        <p:spPr>
          <a:xfrm>
            <a:off x="2480675" y="2952747"/>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C05293B3-4E25-4248-A846-6BDBB3C8BF25}"/>
              </a:ext>
            </a:extLst>
          </p:cNvPr>
          <p:cNvSpPr/>
          <p:nvPr/>
        </p:nvSpPr>
        <p:spPr>
          <a:xfrm>
            <a:off x="830468" y="293131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4" name="グループ化 43">
            <a:extLst>
              <a:ext uri="{FF2B5EF4-FFF2-40B4-BE49-F238E27FC236}">
                <a16:creationId xmlns:a16="http://schemas.microsoft.com/office/drawing/2014/main" id="{6B49A81F-CDB5-434C-8411-32ABD2211F49}"/>
              </a:ext>
            </a:extLst>
          </p:cNvPr>
          <p:cNvGrpSpPr/>
          <p:nvPr/>
        </p:nvGrpSpPr>
        <p:grpSpPr>
          <a:xfrm>
            <a:off x="4237670" y="1907376"/>
            <a:ext cx="400050" cy="1514475"/>
            <a:chOff x="5395913" y="1639491"/>
            <a:chExt cx="400050" cy="1514475"/>
          </a:xfrm>
        </p:grpSpPr>
        <p:sp>
          <p:nvSpPr>
            <p:cNvPr id="45" name="円柱 44">
              <a:extLst>
                <a:ext uri="{FF2B5EF4-FFF2-40B4-BE49-F238E27FC236}">
                  <a16:creationId xmlns:a16="http://schemas.microsoft.com/office/drawing/2014/main" id="{F8F06216-568F-4F0D-876B-6531ADB24A0D}"/>
                </a:ext>
              </a:extLst>
            </p:cNvPr>
            <p:cNvSpPr/>
            <p:nvPr/>
          </p:nvSpPr>
          <p:spPr>
            <a:xfrm>
              <a:off x="5395913" y="2722956"/>
              <a:ext cx="400050" cy="431010"/>
            </a:xfrm>
            <a:prstGeom prst="can">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円柱 45">
              <a:extLst>
                <a:ext uri="{FF2B5EF4-FFF2-40B4-BE49-F238E27FC236}">
                  <a16:creationId xmlns:a16="http://schemas.microsoft.com/office/drawing/2014/main" id="{C47F0ECE-3DB6-41F4-8258-D81D8C6012F6}"/>
                </a:ext>
              </a:extLst>
            </p:cNvPr>
            <p:cNvSpPr/>
            <p:nvPr/>
          </p:nvSpPr>
          <p:spPr>
            <a:xfrm>
              <a:off x="5395913" y="1639491"/>
              <a:ext cx="400050" cy="1507331"/>
            </a:xfrm>
            <a:prstGeom prst="can">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48" name="図 47">
            <a:extLst>
              <a:ext uri="{FF2B5EF4-FFF2-40B4-BE49-F238E27FC236}">
                <a16:creationId xmlns:a16="http://schemas.microsoft.com/office/drawing/2014/main" id="{30DB4C22-5993-41AB-B980-52FCA1F41DD0}"/>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l="47187"/>
          <a:stretch/>
        </p:blipFill>
        <p:spPr>
          <a:xfrm rot="17710386">
            <a:off x="2780709" y="1572483"/>
            <a:ext cx="1162335" cy="993734"/>
          </a:xfrm>
          <a:prstGeom prst="rect">
            <a:avLst/>
          </a:prstGeom>
        </p:spPr>
      </p:pic>
      <p:sp>
        <p:nvSpPr>
          <p:cNvPr id="49" name="テキスト ボックス 48">
            <a:extLst>
              <a:ext uri="{FF2B5EF4-FFF2-40B4-BE49-F238E27FC236}">
                <a16:creationId xmlns:a16="http://schemas.microsoft.com/office/drawing/2014/main" id="{A17F7223-D0F9-4819-8559-048F9ACD090E}"/>
              </a:ext>
            </a:extLst>
          </p:cNvPr>
          <p:cNvSpPr txBox="1"/>
          <p:nvPr/>
        </p:nvSpPr>
        <p:spPr>
          <a:xfrm>
            <a:off x="2319512" y="1405437"/>
            <a:ext cx="1148071" cy="307777"/>
          </a:xfrm>
          <a:prstGeom prst="rect">
            <a:avLst/>
          </a:prstGeom>
          <a:noFill/>
        </p:spPr>
        <p:txBody>
          <a:bodyPr wrap="none" rtlCol="0">
            <a:spAutoFit/>
          </a:bodyPr>
          <a:lstStyle/>
          <a:p>
            <a:pPr algn="ctr"/>
            <a:r>
              <a:rPr kumimoji="1" lang="ja-JP" altLang="en-US" sz="1400" dirty="0"/>
              <a:t>コロニーを拾う</a:t>
            </a:r>
            <a:endParaRPr kumimoji="1" lang="en-US" altLang="ja-JP" sz="1400" dirty="0"/>
          </a:p>
        </p:txBody>
      </p:sp>
      <p:sp>
        <p:nvSpPr>
          <p:cNvPr id="50" name="テキスト ボックス 49">
            <a:extLst>
              <a:ext uri="{FF2B5EF4-FFF2-40B4-BE49-F238E27FC236}">
                <a16:creationId xmlns:a16="http://schemas.microsoft.com/office/drawing/2014/main" id="{B35B277B-7EED-41F2-BBA9-47ED666AB02F}"/>
              </a:ext>
            </a:extLst>
          </p:cNvPr>
          <p:cNvSpPr txBox="1"/>
          <p:nvPr/>
        </p:nvSpPr>
        <p:spPr>
          <a:xfrm>
            <a:off x="3760330" y="3542116"/>
            <a:ext cx="1470275" cy="523220"/>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10 mL</a:t>
            </a:r>
          </a:p>
          <a:p>
            <a:pPr algn="ctr"/>
            <a:r>
              <a:rPr kumimoji="1" lang="en-US" altLang="ja-JP" sz="1400" dirty="0"/>
              <a:t>(Zeocin</a:t>
            </a:r>
            <a:r>
              <a:rPr kumimoji="1" lang="ja-JP" altLang="en-US" sz="1400" dirty="0"/>
              <a:t>入り）</a:t>
            </a:r>
            <a:endParaRPr kumimoji="1" lang="en-US" altLang="ja-JP" sz="1400" dirty="0"/>
          </a:p>
        </p:txBody>
      </p:sp>
      <p:sp>
        <p:nvSpPr>
          <p:cNvPr id="51" name="矢印: 下 50">
            <a:extLst>
              <a:ext uri="{FF2B5EF4-FFF2-40B4-BE49-F238E27FC236}">
                <a16:creationId xmlns:a16="http://schemas.microsoft.com/office/drawing/2014/main" id="{E3E5E906-54EB-435F-AC4E-A4AFC1F200FA}"/>
              </a:ext>
            </a:extLst>
          </p:cNvPr>
          <p:cNvSpPr/>
          <p:nvPr/>
        </p:nvSpPr>
        <p:spPr>
          <a:xfrm rot="16200000">
            <a:off x="5276261" y="2074153"/>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B7E79DE6-17C2-4EC7-8B27-2FCC9E3FC67C}"/>
              </a:ext>
            </a:extLst>
          </p:cNvPr>
          <p:cNvSpPr txBox="1"/>
          <p:nvPr/>
        </p:nvSpPr>
        <p:spPr>
          <a:xfrm>
            <a:off x="5094547" y="1920926"/>
            <a:ext cx="723275" cy="307777"/>
          </a:xfrm>
          <a:prstGeom prst="rect">
            <a:avLst/>
          </a:prstGeom>
          <a:noFill/>
        </p:spPr>
        <p:txBody>
          <a:bodyPr wrap="none" rtlCol="0">
            <a:spAutoFit/>
          </a:bodyPr>
          <a:lstStyle/>
          <a:p>
            <a:pPr algn="ctr"/>
            <a:r>
              <a:rPr kumimoji="1" lang="ja-JP" altLang="en-US" sz="1400" dirty="0"/>
              <a:t>前培養</a:t>
            </a:r>
            <a:endParaRPr kumimoji="1" lang="en-US" altLang="ja-JP" sz="1400" dirty="0"/>
          </a:p>
        </p:txBody>
      </p:sp>
      <p:sp>
        <p:nvSpPr>
          <p:cNvPr id="53" name="テキスト ボックス 52">
            <a:extLst>
              <a:ext uri="{FF2B5EF4-FFF2-40B4-BE49-F238E27FC236}">
                <a16:creationId xmlns:a16="http://schemas.microsoft.com/office/drawing/2014/main" id="{62B6A410-B320-4C73-8911-44B4E2D7A38F}"/>
              </a:ext>
            </a:extLst>
          </p:cNvPr>
          <p:cNvSpPr txBox="1"/>
          <p:nvPr/>
        </p:nvSpPr>
        <p:spPr>
          <a:xfrm>
            <a:off x="5044228" y="2807555"/>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grpSp>
        <p:nvGrpSpPr>
          <p:cNvPr id="65" name="グループ化 64">
            <a:extLst>
              <a:ext uri="{FF2B5EF4-FFF2-40B4-BE49-F238E27FC236}">
                <a16:creationId xmlns:a16="http://schemas.microsoft.com/office/drawing/2014/main" id="{66120161-DBD1-4D60-855C-F0A1C0D2C301}"/>
              </a:ext>
            </a:extLst>
          </p:cNvPr>
          <p:cNvGrpSpPr/>
          <p:nvPr/>
        </p:nvGrpSpPr>
        <p:grpSpPr>
          <a:xfrm>
            <a:off x="9793727" y="1445518"/>
            <a:ext cx="1743759" cy="2205048"/>
            <a:chOff x="8365511" y="1328738"/>
            <a:chExt cx="1743759" cy="2205048"/>
          </a:xfrm>
        </p:grpSpPr>
        <p:sp>
          <p:nvSpPr>
            <p:cNvPr id="66" name="楕円 65">
              <a:extLst>
                <a:ext uri="{FF2B5EF4-FFF2-40B4-BE49-F238E27FC236}">
                  <a16:creationId xmlns:a16="http://schemas.microsoft.com/office/drawing/2014/main" id="{675A5777-5F99-409E-A58B-7EA3D0DA2B63}"/>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A5566289-096A-4995-84FB-A811C8912D30}"/>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台形 67">
              <a:extLst>
                <a:ext uri="{FF2B5EF4-FFF2-40B4-BE49-F238E27FC236}">
                  <a16:creationId xmlns:a16="http://schemas.microsoft.com/office/drawing/2014/main" id="{22505945-30F0-4EB8-B57A-7DA6A6127416}"/>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descr="図形&#10;&#10;低い精度で自動的に生成された説明">
              <a:extLst>
                <a:ext uri="{FF2B5EF4-FFF2-40B4-BE49-F238E27FC236}">
                  <a16:creationId xmlns:a16="http://schemas.microsoft.com/office/drawing/2014/main" id="{E0099706-1010-4439-8702-6CBA38F707D9}"/>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70" name="正方形/長方形 69">
              <a:extLst>
                <a:ext uri="{FF2B5EF4-FFF2-40B4-BE49-F238E27FC236}">
                  <a16:creationId xmlns:a16="http://schemas.microsoft.com/office/drawing/2014/main" id="{9703AE06-9B31-442E-B63B-D3F66E46A911}"/>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テキスト ボックス 70">
            <a:extLst>
              <a:ext uri="{FF2B5EF4-FFF2-40B4-BE49-F238E27FC236}">
                <a16:creationId xmlns:a16="http://schemas.microsoft.com/office/drawing/2014/main" id="{C0B5EB7E-99D1-4E71-86D0-B86CF6C03980}"/>
              </a:ext>
            </a:extLst>
          </p:cNvPr>
          <p:cNvSpPr txBox="1"/>
          <p:nvPr/>
        </p:nvSpPr>
        <p:spPr>
          <a:xfrm>
            <a:off x="9922484" y="3677958"/>
            <a:ext cx="1330814" cy="307777"/>
          </a:xfrm>
          <a:prstGeom prst="rect">
            <a:avLst/>
          </a:prstGeom>
          <a:noFill/>
        </p:spPr>
        <p:txBody>
          <a:bodyPr wrap="none" rtlCol="0">
            <a:spAutoFit/>
          </a:bodyPr>
          <a:lstStyle/>
          <a:p>
            <a:pPr algn="ctr"/>
            <a:r>
              <a:rPr kumimoji="1" lang="en-US" altLang="ja-JP" sz="1400" dirty="0"/>
              <a:t>YP</a:t>
            </a:r>
            <a:r>
              <a:rPr kumimoji="1" lang="ja-JP" altLang="en-US" sz="1400" dirty="0"/>
              <a:t>培地</a:t>
            </a:r>
            <a:r>
              <a:rPr kumimoji="1" lang="en-US" altLang="ja-JP" sz="1400" dirty="0"/>
              <a:t> 40 mL</a:t>
            </a:r>
          </a:p>
        </p:txBody>
      </p:sp>
      <p:sp>
        <p:nvSpPr>
          <p:cNvPr id="72" name="矢印: 下 71">
            <a:extLst>
              <a:ext uri="{FF2B5EF4-FFF2-40B4-BE49-F238E27FC236}">
                <a16:creationId xmlns:a16="http://schemas.microsoft.com/office/drawing/2014/main" id="{F5293437-2BAC-426C-A15C-06D3038AB5E9}"/>
              </a:ext>
            </a:extLst>
          </p:cNvPr>
          <p:cNvSpPr/>
          <p:nvPr/>
        </p:nvSpPr>
        <p:spPr>
          <a:xfrm rot="16200000">
            <a:off x="8028826"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E885D28-7CEA-4174-8D7C-E7429B29C7B2}"/>
              </a:ext>
            </a:extLst>
          </p:cNvPr>
          <p:cNvSpPr txBox="1"/>
          <p:nvPr/>
        </p:nvSpPr>
        <p:spPr>
          <a:xfrm>
            <a:off x="7799854" y="1915461"/>
            <a:ext cx="723275" cy="307777"/>
          </a:xfrm>
          <a:prstGeom prst="rect">
            <a:avLst/>
          </a:prstGeom>
          <a:noFill/>
        </p:spPr>
        <p:txBody>
          <a:bodyPr wrap="none" rtlCol="0">
            <a:spAutoFit/>
          </a:bodyPr>
          <a:lstStyle/>
          <a:p>
            <a:pPr algn="ctr"/>
            <a:r>
              <a:rPr kumimoji="1" lang="ja-JP" altLang="en-US" sz="1400" dirty="0"/>
              <a:t>本培養</a:t>
            </a:r>
            <a:endParaRPr kumimoji="1" lang="en-US" altLang="ja-JP" sz="1400" dirty="0"/>
          </a:p>
        </p:txBody>
      </p:sp>
      <p:sp>
        <p:nvSpPr>
          <p:cNvPr id="74" name="テキスト ボックス 73">
            <a:extLst>
              <a:ext uri="{FF2B5EF4-FFF2-40B4-BE49-F238E27FC236}">
                <a16:creationId xmlns:a16="http://schemas.microsoft.com/office/drawing/2014/main" id="{2041ECA1-91ED-4B2A-B7F9-FFAE2FD761F2}"/>
              </a:ext>
            </a:extLst>
          </p:cNvPr>
          <p:cNvSpPr txBox="1"/>
          <p:nvPr/>
        </p:nvSpPr>
        <p:spPr>
          <a:xfrm>
            <a:off x="7691346" y="2803452"/>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sp>
        <p:nvSpPr>
          <p:cNvPr id="75" name="矢印: 下 74">
            <a:extLst>
              <a:ext uri="{FF2B5EF4-FFF2-40B4-BE49-F238E27FC236}">
                <a16:creationId xmlns:a16="http://schemas.microsoft.com/office/drawing/2014/main" id="{3EC484F3-3800-4C74-9B82-91859DC178E6}"/>
              </a:ext>
            </a:extLst>
          </p:cNvPr>
          <p:cNvSpPr/>
          <p:nvPr/>
        </p:nvSpPr>
        <p:spPr>
          <a:xfrm rot="16200000">
            <a:off x="9088801"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1DAB2B5D-6FDB-4985-90E7-142E51D38FA5}"/>
              </a:ext>
            </a:extLst>
          </p:cNvPr>
          <p:cNvSpPr txBox="1"/>
          <p:nvPr/>
        </p:nvSpPr>
        <p:spPr>
          <a:xfrm>
            <a:off x="8770059" y="1915461"/>
            <a:ext cx="902811" cy="307777"/>
          </a:xfrm>
          <a:prstGeom prst="rect">
            <a:avLst/>
          </a:prstGeom>
          <a:noFill/>
        </p:spPr>
        <p:txBody>
          <a:bodyPr wrap="none" rtlCol="0">
            <a:spAutoFit/>
          </a:bodyPr>
          <a:lstStyle/>
          <a:p>
            <a:pPr algn="ctr"/>
            <a:r>
              <a:rPr kumimoji="1" lang="ja-JP" altLang="en-US" sz="1400" dirty="0"/>
              <a:t>培地交換</a:t>
            </a:r>
            <a:endParaRPr kumimoji="1" lang="en-US" altLang="ja-JP" sz="1400" dirty="0"/>
          </a:p>
        </p:txBody>
      </p:sp>
      <p:sp>
        <p:nvSpPr>
          <p:cNvPr id="80" name="矢印: 下 79">
            <a:extLst>
              <a:ext uri="{FF2B5EF4-FFF2-40B4-BE49-F238E27FC236}">
                <a16:creationId xmlns:a16="http://schemas.microsoft.com/office/drawing/2014/main" id="{ED3EE9AE-221F-475E-AE18-53BE9EF0BACE}"/>
              </a:ext>
            </a:extLst>
          </p:cNvPr>
          <p:cNvSpPr/>
          <p:nvPr/>
        </p:nvSpPr>
        <p:spPr>
          <a:xfrm>
            <a:off x="10430578" y="4159729"/>
            <a:ext cx="376233" cy="90280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E3DDCD9E-F563-4F38-A89B-B082DAD646ED}"/>
              </a:ext>
            </a:extLst>
          </p:cNvPr>
          <p:cNvSpPr txBox="1"/>
          <p:nvPr/>
        </p:nvSpPr>
        <p:spPr>
          <a:xfrm>
            <a:off x="7063419" y="4328209"/>
            <a:ext cx="3555275" cy="523220"/>
          </a:xfrm>
          <a:prstGeom prst="rect">
            <a:avLst/>
          </a:prstGeom>
          <a:noFill/>
        </p:spPr>
        <p:txBody>
          <a:bodyPr wrap="square" rtlCol="0">
            <a:spAutoFit/>
          </a:bodyPr>
          <a:lstStyle/>
          <a:p>
            <a:r>
              <a:rPr kumimoji="1" lang="ja-JP" altLang="en-US" sz="1400" dirty="0"/>
              <a:t>メタノール添加培地サンプリング（</a:t>
            </a:r>
            <a:r>
              <a:rPr kumimoji="1" lang="en-US" altLang="ja-JP" sz="1400" dirty="0"/>
              <a:t>24</a:t>
            </a:r>
            <a:r>
              <a:rPr kumimoji="1" lang="ja-JP" altLang="en-US" sz="1400" dirty="0"/>
              <a:t>時間ごと）</a:t>
            </a:r>
            <a:endParaRPr kumimoji="1" lang="en-US" altLang="ja-JP" sz="1400" dirty="0"/>
          </a:p>
          <a:p>
            <a:r>
              <a:rPr kumimoji="1" lang="en-US" altLang="ja-JP" sz="1400" dirty="0"/>
              <a:t>Bradford</a:t>
            </a:r>
            <a:r>
              <a:rPr kumimoji="1" lang="ja-JP" altLang="en-US" sz="1400" dirty="0"/>
              <a:t>法で分泌タンパク質を定量</a:t>
            </a:r>
          </a:p>
        </p:txBody>
      </p:sp>
      <p:sp>
        <p:nvSpPr>
          <p:cNvPr id="82" name="テキスト ボックス 81">
            <a:extLst>
              <a:ext uri="{FF2B5EF4-FFF2-40B4-BE49-F238E27FC236}">
                <a16:creationId xmlns:a16="http://schemas.microsoft.com/office/drawing/2014/main" id="{1CC019A2-E528-4F34-B84C-BA7E6E9F3CAB}"/>
              </a:ext>
            </a:extLst>
          </p:cNvPr>
          <p:cNvSpPr txBox="1"/>
          <p:nvPr/>
        </p:nvSpPr>
        <p:spPr>
          <a:xfrm>
            <a:off x="9309100" y="5163542"/>
            <a:ext cx="2504981" cy="830997"/>
          </a:xfrm>
          <a:prstGeom prst="rect">
            <a:avLst/>
          </a:prstGeom>
          <a:noFill/>
        </p:spPr>
        <p:txBody>
          <a:bodyPr wrap="none" rtlCol="0">
            <a:spAutoFit/>
          </a:bodyPr>
          <a:lstStyle/>
          <a:p>
            <a:pPr algn="ctr"/>
            <a:r>
              <a:rPr kumimoji="1" lang="ja-JP" altLang="en-US" sz="1600" dirty="0"/>
              <a:t>遠心、粗酵素液を獲得</a:t>
            </a:r>
            <a:endParaRPr kumimoji="1" lang="en-US" altLang="ja-JP" sz="1600" dirty="0"/>
          </a:p>
          <a:p>
            <a:pPr marL="285750" indent="-285750">
              <a:buFont typeface="Wingdings" panose="05000000000000000000" pitchFamily="2" charset="2"/>
              <a:buChar char="l"/>
            </a:pPr>
            <a:r>
              <a:rPr kumimoji="1" lang="en-US" altLang="ja-JP" sz="1600" dirty="0"/>
              <a:t>SDS-PAGE</a:t>
            </a:r>
            <a:r>
              <a:rPr kumimoji="1" lang="ja-JP" altLang="en-US" sz="1600" dirty="0"/>
              <a:t>で発現確認</a:t>
            </a:r>
            <a:endParaRPr kumimoji="1" lang="en-US" altLang="ja-JP" sz="1600" dirty="0"/>
          </a:p>
          <a:p>
            <a:pPr marL="285750" indent="-285750">
              <a:buFont typeface="Wingdings" panose="05000000000000000000" pitchFamily="2" charset="2"/>
              <a:buChar char="l"/>
            </a:pPr>
            <a:r>
              <a:rPr kumimoji="1" lang="ja-JP" altLang="en-US" sz="1600" dirty="0"/>
              <a:t>粗酵素反応で活性確認</a:t>
            </a:r>
            <a:endParaRPr kumimoji="1" lang="en-US" altLang="ja-JP" sz="1600" dirty="0"/>
          </a:p>
        </p:txBody>
      </p:sp>
      <p:sp>
        <p:nvSpPr>
          <p:cNvPr id="98" name="テキスト ボックス 97">
            <a:extLst>
              <a:ext uri="{FF2B5EF4-FFF2-40B4-BE49-F238E27FC236}">
                <a16:creationId xmlns:a16="http://schemas.microsoft.com/office/drawing/2014/main" id="{8F254427-E2A7-430B-B25A-D0D56F0E4589}"/>
              </a:ext>
            </a:extLst>
          </p:cNvPr>
          <p:cNvSpPr txBox="1"/>
          <p:nvPr/>
        </p:nvSpPr>
        <p:spPr>
          <a:xfrm>
            <a:off x="982163" y="3179301"/>
            <a:ext cx="1444626" cy="307777"/>
          </a:xfrm>
          <a:prstGeom prst="rect">
            <a:avLst/>
          </a:prstGeom>
          <a:noFill/>
        </p:spPr>
        <p:txBody>
          <a:bodyPr wrap="none" rtlCol="0">
            <a:spAutoFit/>
          </a:bodyPr>
          <a:lstStyle/>
          <a:p>
            <a:r>
              <a:rPr lang="ja-JP" altLang="en-US" sz="1400" dirty="0">
                <a:latin typeface="-apple-system"/>
              </a:rPr>
              <a:t>形質転換</a:t>
            </a:r>
            <a:r>
              <a:rPr lang="ja-JP" altLang="en-US" sz="1400" b="0" i="0" dirty="0">
                <a:effectLst/>
                <a:latin typeface="-apple-system"/>
              </a:rPr>
              <a:t>プレート</a:t>
            </a:r>
            <a:endParaRPr lang="en-US" altLang="ja-JP" sz="1400" dirty="0">
              <a:latin typeface="-apple-system"/>
            </a:endParaRPr>
          </a:p>
        </p:txBody>
      </p:sp>
      <p:sp>
        <p:nvSpPr>
          <p:cNvPr id="93" name="楕円 92">
            <a:extLst>
              <a:ext uri="{FF2B5EF4-FFF2-40B4-BE49-F238E27FC236}">
                <a16:creationId xmlns:a16="http://schemas.microsoft.com/office/drawing/2014/main" id="{6C80E5B1-3DA8-4CCF-8511-A02706EDA6D5}"/>
              </a:ext>
            </a:extLst>
          </p:cNvPr>
          <p:cNvSpPr/>
          <p:nvPr/>
        </p:nvSpPr>
        <p:spPr>
          <a:xfrm>
            <a:off x="10158820"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5" name="グループ化 94">
            <a:extLst>
              <a:ext uri="{FF2B5EF4-FFF2-40B4-BE49-F238E27FC236}">
                <a16:creationId xmlns:a16="http://schemas.microsoft.com/office/drawing/2014/main" id="{A476CB73-1D3C-4D9F-9337-A4929BE61050}"/>
              </a:ext>
            </a:extLst>
          </p:cNvPr>
          <p:cNvGrpSpPr/>
          <p:nvPr/>
        </p:nvGrpSpPr>
        <p:grpSpPr>
          <a:xfrm>
            <a:off x="6002115" y="1445518"/>
            <a:ext cx="1743759" cy="2205048"/>
            <a:chOff x="8365511" y="1328738"/>
            <a:chExt cx="1743759" cy="2205048"/>
          </a:xfrm>
        </p:grpSpPr>
        <p:sp>
          <p:nvSpPr>
            <p:cNvPr id="96" name="楕円 95">
              <a:extLst>
                <a:ext uri="{FF2B5EF4-FFF2-40B4-BE49-F238E27FC236}">
                  <a16:creationId xmlns:a16="http://schemas.microsoft.com/office/drawing/2014/main" id="{4AF11AD5-EDCC-4BE7-99E9-A6E213624B1F}"/>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楕円 96">
              <a:extLst>
                <a:ext uri="{FF2B5EF4-FFF2-40B4-BE49-F238E27FC236}">
                  <a16:creationId xmlns:a16="http://schemas.microsoft.com/office/drawing/2014/main" id="{352CDAF9-B242-4569-85FB-6E6A6A58A45C}"/>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台形 98">
              <a:extLst>
                <a:ext uri="{FF2B5EF4-FFF2-40B4-BE49-F238E27FC236}">
                  <a16:creationId xmlns:a16="http://schemas.microsoft.com/office/drawing/2014/main" id="{0CD101EB-9F8C-46B4-A86C-60CF9AC2B48C}"/>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0" name="図 99" descr="図形&#10;&#10;低い精度で自動的に生成された説明">
              <a:extLst>
                <a:ext uri="{FF2B5EF4-FFF2-40B4-BE49-F238E27FC236}">
                  <a16:creationId xmlns:a16="http://schemas.microsoft.com/office/drawing/2014/main" id="{8ADBFA8E-C45F-4694-9FA1-F5D90113787F}"/>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101" name="正方形/長方形 100">
              <a:extLst>
                <a:ext uri="{FF2B5EF4-FFF2-40B4-BE49-F238E27FC236}">
                  <a16:creationId xmlns:a16="http://schemas.microsoft.com/office/drawing/2014/main" id="{AB532088-AE1E-47FB-88D1-1D825E7E17EB}"/>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3" name="テキスト ボックス 102">
            <a:extLst>
              <a:ext uri="{FF2B5EF4-FFF2-40B4-BE49-F238E27FC236}">
                <a16:creationId xmlns:a16="http://schemas.microsoft.com/office/drawing/2014/main" id="{19F6B238-5362-4255-9777-87FD52DC9E3C}"/>
              </a:ext>
            </a:extLst>
          </p:cNvPr>
          <p:cNvSpPr txBox="1"/>
          <p:nvPr/>
        </p:nvSpPr>
        <p:spPr>
          <a:xfrm>
            <a:off x="6011449" y="3677958"/>
            <a:ext cx="1569661" cy="307777"/>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200 mL</a:t>
            </a:r>
          </a:p>
        </p:txBody>
      </p:sp>
      <p:sp>
        <p:nvSpPr>
          <p:cNvPr id="105" name="楕円 104">
            <a:extLst>
              <a:ext uri="{FF2B5EF4-FFF2-40B4-BE49-F238E27FC236}">
                <a16:creationId xmlns:a16="http://schemas.microsoft.com/office/drawing/2014/main" id="{3C6FA936-B7E4-47B1-BC77-13EEB040DA54}"/>
              </a:ext>
            </a:extLst>
          </p:cNvPr>
          <p:cNvSpPr/>
          <p:nvPr/>
        </p:nvSpPr>
        <p:spPr>
          <a:xfrm>
            <a:off x="6367208"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四角形: 角を丸くする 77">
            <a:extLst>
              <a:ext uri="{FF2B5EF4-FFF2-40B4-BE49-F238E27FC236}">
                <a16:creationId xmlns:a16="http://schemas.microsoft.com/office/drawing/2014/main" id="{5ADEE29F-FF7B-42C6-BA9D-6C642BED3C68}"/>
              </a:ext>
            </a:extLst>
          </p:cNvPr>
          <p:cNvSpPr/>
          <p:nvPr/>
        </p:nvSpPr>
        <p:spPr>
          <a:xfrm>
            <a:off x="930481" y="4260689"/>
            <a:ext cx="2279643" cy="940880"/>
          </a:xfrm>
          <a:prstGeom prst="roundRect">
            <a:avLst>
              <a:gd name="adj" fmla="val 10576"/>
            </a:avLst>
          </a:prstGeom>
          <a:solidFill>
            <a:srgbClr val="FFE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B454E31C-DD08-4E85-A0A9-F03F12851B07}"/>
              </a:ext>
            </a:extLst>
          </p:cNvPr>
          <p:cNvSpPr txBox="1"/>
          <p:nvPr/>
        </p:nvSpPr>
        <p:spPr>
          <a:xfrm>
            <a:off x="898770" y="4837433"/>
            <a:ext cx="2456122" cy="307777"/>
          </a:xfrm>
          <a:prstGeom prst="rect">
            <a:avLst/>
          </a:prstGeom>
          <a:noFill/>
        </p:spPr>
        <p:txBody>
          <a:bodyPr wrap="none" rtlCol="0">
            <a:spAutoFit/>
          </a:bodyPr>
          <a:lstStyle/>
          <a:p>
            <a:r>
              <a:rPr kumimoji="1" lang="ja-JP" altLang="en-US" sz="1400" dirty="0"/>
              <a:t>酵母</a:t>
            </a:r>
            <a:r>
              <a:rPr kumimoji="1" lang="en-US" altLang="ja-JP" sz="1400" dirty="0"/>
              <a:t> </a:t>
            </a:r>
            <a:r>
              <a:rPr kumimoji="1" lang="en-US" altLang="ja-JP" sz="1400" i="1" dirty="0"/>
              <a:t>Pichia pastoris </a:t>
            </a:r>
            <a:r>
              <a:rPr kumimoji="1" lang="en-US" altLang="ja-JP" sz="1400" dirty="0"/>
              <a:t>KM71H</a:t>
            </a:r>
            <a:endParaRPr kumimoji="1" lang="ja-JP" altLang="en-US" sz="1400" dirty="0"/>
          </a:p>
        </p:txBody>
      </p:sp>
      <p:pic>
        <p:nvPicPr>
          <p:cNvPr id="102" name="図 101">
            <a:extLst>
              <a:ext uri="{FF2B5EF4-FFF2-40B4-BE49-F238E27FC236}">
                <a16:creationId xmlns:a16="http://schemas.microsoft.com/office/drawing/2014/main" id="{1888C6AF-177C-46D1-BC69-F23EB6ABE0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447" y="4342699"/>
            <a:ext cx="590567" cy="586042"/>
          </a:xfrm>
          <a:prstGeom prst="rect">
            <a:avLst/>
          </a:prstGeom>
        </p:spPr>
      </p:pic>
      <p:sp>
        <p:nvSpPr>
          <p:cNvPr id="106" name="フリーフォーム: 図形 105">
            <a:extLst>
              <a:ext uri="{FF2B5EF4-FFF2-40B4-BE49-F238E27FC236}">
                <a16:creationId xmlns:a16="http://schemas.microsoft.com/office/drawing/2014/main" id="{9DDC486D-849D-45C7-84E2-361D468DBA8D}"/>
              </a:ext>
            </a:extLst>
          </p:cNvPr>
          <p:cNvSpPr/>
          <p:nvPr/>
        </p:nvSpPr>
        <p:spPr>
          <a:xfrm>
            <a:off x="1965648" y="4522125"/>
            <a:ext cx="871559"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DB210F43-094A-4186-B79B-DCC8479DC5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579" y="5311546"/>
            <a:ext cx="477167" cy="473511"/>
          </a:xfrm>
          <a:prstGeom prst="rect">
            <a:avLst/>
          </a:prstGeom>
        </p:spPr>
      </p:pic>
      <p:sp>
        <p:nvSpPr>
          <p:cNvPr id="19" name="テキスト ボックス 18">
            <a:extLst>
              <a:ext uri="{FF2B5EF4-FFF2-40B4-BE49-F238E27FC236}">
                <a16:creationId xmlns:a16="http://schemas.microsoft.com/office/drawing/2014/main" id="{904CEBE6-2410-4A44-9823-FBF7CFB2F3DD}"/>
              </a:ext>
            </a:extLst>
          </p:cNvPr>
          <p:cNvSpPr txBox="1"/>
          <p:nvPr/>
        </p:nvSpPr>
        <p:spPr>
          <a:xfrm>
            <a:off x="1156157" y="5284619"/>
            <a:ext cx="2433680" cy="523220"/>
          </a:xfrm>
          <a:prstGeom prst="rect">
            <a:avLst/>
          </a:prstGeom>
          <a:noFill/>
        </p:spPr>
        <p:txBody>
          <a:bodyPr wrap="none" rtlCol="0">
            <a:spAutoFit/>
          </a:bodyPr>
          <a:lstStyle/>
          <a:p>
            <a:r>
              <a:rPr kumimoji="1" lang="ja-JP" altLang="en-US" sz="1400" dirty="0"/>
              <a:t>プラスミド</a:t>
            </a:r>
            <a:endParaRPr kumimoji="1" lang="en-US" altLang="ja-JP" sz="1400" dirty="0"/>
          </a:p>
          <a:p>
            <a:r>
              <a:rPr kumimoji="1" lang="en-US" altLang="ja-JP" sz="1400" dirty="0"/>
              <a:t>…</a:t>
            </a:r>
            <a:r>
              <a:rPr kumimoji="1" lang="ja-JP" altLang="en-US" sz="1400" dirty="0"/>
              <a:t>目的遺伝子の入った</a:t>
            </a:r>
            <a:r>
              <a:rPr kumimoji="1" lang="en-US" altLang="ja-JP" sz="1400" dirty="0" err="1"/>
              <a:t>pPICz</a:t>
            </a:r>
            <a:r>
              <a:rPr kumimoji="1" lang="en-US" altLang="ja-JP" sz="1400" dirty="0"/>
              <a:t>α</a:t>
            </a:r>
          </a:p>
        </p:txBody>
      </p:sp>
      <p:sp>
        <p:nvSpPr>
          <p:cNvPr id="87" name="正方形/長方形 86">
            <a:extLst>
              <a:ext uri="{FF2B5EF4-FFF2-40B4-BE49-F238E27FC236}">
                <a16:creationId xmlns:a16="http://schemas.microsoft.com/office/drawing/2014/main" id="{1CB403BC-7694-467B-8A39-F94CFF8D0500}"/>
              </a:ext>
            </a:extLst>
          </p:cNvPr>
          <p:cNvSpPr/>
          <p:nvPr/>
        </p:nvSpPr>
        <p:spPr>
          <a:xfrm>
            <a:off x="2264851" y="917051"/>
            <a:ext cx="348526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正方形/長方形 90">
            <a:extLst>
              <a:ext uri="{FF2B5EF4-FFF2-40B4-BE49-F238E27FC236}">
                <a16:creationId xmlns:a16="http://schemas.microsoft.com/office/drawing/2014/main" id="{28F2CC93-D1E0-4C7A-90CB-CB876AB10455}"/>
              </a:ext>
            </a:extLst>
          </p:cNvPr>
          <p:cNvSpPr/>
          <p:nvPr/>
        </p:nvSpPr>
        <p:spPr>
          <a:xfrm>
            <a:off x="374305" y="915938"/>
            <a:ext cx="178326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テキスト ボックス 108">
            <a:extLst>
              <a:ext uri="{FF2B5EF4-FFF2-40B4-BE49-F238E27FC236}">
                <a16:creationId xmlns:a16="http://schemas.microsoft.com/office/drawing/2014/main" id="{F2DB0858-ADBC-4BA2-B6FC-3D069338B4C6}"/>
              </a:ext>
            </a:extLst>
          </p:cNvPr>
          <p:cNvSpPr txBox="1"/>
          <p:nvPr/>
        </p:nvSpPr>
        <p:spPr>
          <a:xfrm>
            <a:off x="2678304" y="922243"/>
            <a:ext cx="2611977" cy="369332"/>
          </a:xfrm>
          <a:prstGeom prst="rect">
            <a:avLst/>
          </a:prstGeom>
          <a:noFill/>
        </p:spPr>
        <p:txBody>
          <a:bodyPr wrap="square" rtlCol="0">
            <a:spAutoFit/>
          </a:bodyPr>
          <a:lstStyle/>
          <a:p>
            <a:pPr algn="ctr"/>
            <a:r>
              <a:rPr kumimoji="1" lang="ja-JP" altLang="en-US" dirty="0"/>
              <a:t>前培養</a:t>
            </a:r>
          </a:p>
        </p:txBody>
      </p:sp>
      <p:sp>
        <p:nvSpPr>
          <p:cNvPr id="110" name="テキスト ボックス 109">
            <a:extLst>
              <a:ext uri="{FF2B5EF4-FFF2-40B4-BE49-F238E27FC236}">
                <a16:creationId xmlns:a16="http://schemas.microsoft.com/office/drawing/2014/main" id="{34ED33C0-9532-45B7-A284-EF0CB50A63CB}"/>
              </a:ext>
            </a:extLst>
          </p:cNvPr>
          <p:cNvSpPr txBox="1"/>
          <p:nvPr/>
        </p:nvSpPr>
        <p:spPr>
          <a:xfrm>
            <a:off x="607868" y="914435"/>
            <a:ext cx="1316142" cy="369332"/>
          </a:xfrm>
          <a:prstGeom prst="rect">
            <a:avLst/>
          </a:prstGeom>
          <a:noFill/>
        </p:spPr>
        <p:txBody>
          <a:bodyPr wrap="square" rtlCol="0">
            <a:spAutoFit/>
          </a:bodyPr>
          <a:lstStyle/>
          <a:p>
            <a:pPr algn="ctr"/>
            <a:r>
              <a:rPr kumimoji="1" lang="ja-JP" altLang="en-US" dirty="0"/>
              <a:t>形質転換</a:t>
            </a:r>
          </a:p>
        </p:txBody>
      </p:sp>
      <p:sp>
        <p:nvSpPr>
          <p:cNvPr id="113" name="正方形/長方形 112">
            <a:extLst>
              <a:ext uri="{FF2B5EF4-FFF2-40B4-BE49-F238E27FC236}">
                <a16:creationId xmlns:a16="http://schemas.microsoft.com/office/drawing/2014/main" id="{5641397B-B0DF-441A-B23A-414DB86A434C}"/>
              </a:ext>
            </a:extLst>
          </p:cNvPr>
          <p:cNvSpPr/>
          <p:nvPr/>
        </p:nvSpPr>
        <p:spPr>
          <a:xfrm>
            <a:off x="5836080" y="924454"/>
            <a:ext cx="275725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テキスト ボックス 113">
            <a:extLst>
              <a:ext uri="{FF2B5EF4-FFF2-40B4-BE49-F238E27FC236}">
                <a16:creationId xmlns:a16="http://schemas.microsoft.com/office/drawing/2014/main" id="{CF93C999-E1E8-4752-A150-5331769CF345}"/>
              </a:ext>
            </a:extLst>
          </p:cNvPr>
          <p:cNvSpPr txBox="1"/>
          <p:nvPr/>
        </p:nvSpPr>
        <p:spPr>
          <a:xfrm>
            <a:off x="5934062" y="921647"/>
            <a:ext cx="2611977" cy="369332"/>
          </a:xfrm>
          <a:prstGeom prst="rect">
            <a:avLst/>
          </a:prstGeom>
          <a:noFill/>
        </p:spPr>
        <p:txBody>
          <a:bodyPr wrap="square" rtlCol="0">
            <a:spAutoFit/>
          </a:bodyPr>
          <a:lstStyle/>
          <a:p>
            <a:pPr algn="ctr"/>
            <a:r>
              <a:rPr kumimoji="1" lang="ja-JP" altLang="en-US" dirty="0"/>
              <a:t>本培養</a:t>
            </a:r>
          </a:p>
        </p:txBody>
      </p:sp>
      <p:sp>
        <p:nvSpPr>
          <p:cNvPr id="115" name="正方形/長方形 114">
            <a:extLst>
              <a:ext uri="{FF2B5EF4-FFF2-40B4-BE49-F238E27FC236}">
                <a16:creationId xmlns:a16="http://schemas.microsoft.com/office/drawing/2014/main" id="{89C3A2A5-8B1E-47ED-B4B7-5C1858CB387A}"/>
              </a:ext>
            </a:extLst>
          </p:cNvPr>
          <p:cNvSpPr/>
          <p:nvPr/>
        </p:nvSpPr>
        <p:spPr>
          <a:xfrm>
            <a:off x="8667301" y="924454"/>
            <a:ext cx="325377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3E14C664-3279-4837-AEE3-3EBBFAB8497A}"/>
              </a:ext>
            </a:extLst>
          </p:cNvPr>
          <p:cNvSpPr txBox="1"/>
          <p:nvPr/>
        </p:nvSpPr>
        <p:spPr>
          <a:xfrm>
            <a:off x="8951219" y="914435"/>
            <a:ext cx="2611977" cy="369332"/>
          </a:xfrm>
          <a:prstGeom prst="rect">
            <a:avLst/>
          </a:prstGeom>
          <a:noFill/>
        </p:spPr>
        <p:txBody>
          <a:bodyPr wrap="square" rtlCol="0">
            <a:spAutoFit/>
          </a:bodyPr>
          <a:lstStyle/>
          <a:p>
            <a:pPr algn="ctr"/>
            <a:r>
              <a:rPr kumimoji="1" lang="ja-JP" altLang="en-US" dirty="0"/>
              <a:t>発現誘導</a:t>
            </a:r>
          </a:p>
        </p:txBody>
      </p:sp>
      <p:sp>
        <p:nvSpPr>
          <p:cNvPr id="79" name="テキスト ボックス 78">
            <a:extLst>
              <a:ext uri="{FF2B5EF4-FFF2-40B4-BE49-F238E27FC236}">
                <a16:creationId xmlns:a16="http://schemas.microsoft.com/office/drawing/2014/main" id="{2E8992C6-6E83-43BE-B27B-6ADF7D17B49E}"/>
              </a:ext>
            </a:extLst>
          </p:cNvPr>
          <p:cNvSpPr txBox="1"/>
          <p:nvPr/>
        </p:nvSpPr>
        <p:spPr>
          <a:xfrm>
            <a:off x="9387191" y="407833"/>
            <a:ext cx="2839239" cy="307777"/>
          </a:xfrm>
          <a:prstGeom prst="rect">
            <a:avLst/>
          </a:prstGeom>
          <a:noFill/>
        </p:spPr>
        <p:txBody>
          <a:bodyPr wrap="none" rtlCol="0">
            <a:spAutoFit/>
          </a:bodyPr>
          <a:lstStyle/>
          <a:p>
            <a:pPr algn="ctr"/>
            <a:r>
              <a:rPr kumimoji="1" lang="en-US" altLang="ja-JP" sz="1400" dirty="0">
                <a:solidFill>
                  <a:schemeClr val="bg1"/>
                </a:solidFill>
              </a:rPr>
              <a:t>※</a:t>
            </a:r>
            <a:r>
              <a:rPr kumimoji="1" lang="ja-JP" altLang="en-US" sz="1400" dirty="0">
                <a:solidFill>
                  <a:schemeClr val="bg1"/>
                </a:solidFill>
              </a:rPr>
              <a:t>培地の体積は実験によって異なる。</a:t>
            </a:r>
            <a:endParaRPr kumimoji="1" lang="en-US" altLang="ja-JP" sz="1400" dirty="0">
              <a:solidFill>
                <a:schemeClr val="bg1"/>
              </a:solidFill>
            </a:endParaRPr>
          </a:p>
        </p:txBody>
      </p:sp>
    </p:spTree>
    <p:extLst>
      <p:ext uri="{BB962C8B-B14F-4D97-AF65-F5344CB8AC3E}">
        <p14:creationId xmlns:p14="http://schemas.microsoft.com/office/powerpoint/2010/main" val="101498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E8DFFC0B-0648-4312-A963-5DFD4A9E029E}"/>
              </a:ext>
            </a:extLst>
          </p:cNvPr>
          <p:cNvSpPr/>
          <p:nvPr/>
        </p:nvSpPr>
        <p:spPr>
          <a:xfrm>
            <a:off x="596943" y="4783670"/>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FB53EDAC-D912-44C6-9419-A54196842CAC}"/>
              </a:ext>
            </a:extLst>
          </p:cNvPr>
          <p:cNvSpPr/>
          <p:nvPr/>
        </p:nvSpPr>
        <p:spPr>
          <a:xfrm>
            <a:off x="604942" y="3480788"/>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048E07F3-7114-4C7C-BD02-6FF087D70018}"/>
              </a:ext>
            </a:extLst>
          </p:cNvPr>
          <p:cNvSpPr/>
          <p:nvPr/>
        </p:nvSpPr>
        <p:spPr>
          <a:xfrm>
            <a:off x="635645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B8FEF7CD-7BA2-4DBC-8BBD-98D11DC4B734}"/>
              </a:ext>
            </a:extLst>
          </p:cNvPr>
          <p:cNvSpPr/>
          <p:nvPr/>
        </p:nvSpPr>
        <p:spPr>
          <a:xfrm>
            <a:off x="968556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843C5AE6-2ECB-461D-A0C0-55D444378FCD}"/>
              </a:ext>
            </a:extLst>
          </p:cNvPr>
          <p:cNvSpPr/>
          <p:nvPr/>
        </p:nvSpPr>
        <p:spPr>
          <a:xfrm>
            <a:off x="4093897" y="2173649"/>
            <a:ext cx="1152291" cy="7532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正方形/長方形 36">
            <a:extLst>
              <a:ext uri="{FF2B5EF4-FFF2-40B4-BE49-F238E27FC236}">
                <a16:creationId xmlns:a16="http://schemas.microsoft.com/office/drawing/2014/main" id="{E11DCBB1-ECC9-48E3-9730-847B59B6D4F8}"/>
              </a:ext>
            </a:extLst>
          </p:cNvPr>
          <p:cNvSpPr/>
          <p:nvPr/>
        </p:nvSpPr>
        <p:spPr>
          <a:xfrm>
            <a:off x="604942" y="2156614"/>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AF54A0A5-239C-4989-957C-4EBC11FE6C20}"/>
              </a:ext>
            </a:extLst>
          </p:cNvPr>
          <p:cNvSpPr>
            <a:spLocks noGrp="1"/>
          </p:cNvSpPr>
          <p:nvPr>
            <p:ph type="title"/>
          </p:nvPr>
        </p:nvSpPr>
        <p:spPr/>
        <p:txBody>
          <a:bodyPr>
            <a:normAutofit fontScale="90000"/>
          </a:bodyPr>
          <a:lstStyle/>
          <a:p>
            <a:r>
              <a:rPr kumimoji="1" lang="ja-JP" altLang="en-US" sz="1600" b="1" i="0" u="none" strike="noStrike" kern="1200" cap="none" spc="0" normalizeH="0" baseline="0" noProof="0" dirty="0">
                <a:ln>
                  <a:noFill/>
                </a:ln>
                <a:solidFill>
                  <a:prstClr val="white"/>
                </a:solidFill>
                <a:effectLst/>
                <a:uLnTx/>
                <a:uFillTx/>
                <a:latin typeface="Arial"/>
                <a:ea typeface="Meiryo UI"/>
                <a:cs typeface="+mj-cs"/>
              </a:rPr>
              <a:t>活動内容の振り返り</a:t>
            </a:r>
            <a:br>
              <a:rPr kumimoji="1" lang="en-US" altLang="ja-JP" sz="2700" dirty="0"/>
            </a:br>
            <a:r>
              <a:rPr kumimoji="1" lang="ja-JP" altLang="en-US" sz="2700" dirty="0"/>
              <a:t>本テーマの背景</a:t>
            </a:r>
            <a:endParaRPr kumimoji="1" lang="ja-JP" altLang="en-US" dirty="0"/>
          </a:p>
        </p:txBody>
      </p:sp>
      <p:sp>
        <p:nvSpPr>
          <p:cNvPr id="3" name="スライド番号プレースホルダー 2">
            <a:extLst>
              <a:ext uri="{FF2B5EF4-FFF2-40B4-BE49-F238E27FC236}">
                <a16:creationId xmlns:a16="http://schemas.microsoft.com/office/drawing/2014/main" id="{DFA07E2C-40E7-4EED-BBA7-4A835C4DC258}"/>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7D9444A7-C34F-4AB4-ADFF-8D336167353C}"/>
              </a:ext>
            </a:extLst>
          </p:cNvPr>
          <p:cNvSpPr>
            <a:spLocks noGrp="1"/>
          </p:cNvSpPr>
          <p:nvPr>
            <p:ph type="body" sz="quarter" idx="11"/>
          </p:nvPr>
        </p:nvSpPr>
        <p:spPr>
          <a:xfrm>
            <a:off x="517055" y="1012375"/>
            <a:ext cx="11341887" cy="774571"/>
          </a:xfrm>
        </p:spPr>
        <p:txBody>
          <a:bodyPr/>
          <a:lstStyle/>
          <a:p>
            <a:r>
              <a:rPr kumimoji="1" lang="ja-JP" altLang="en-US" sz="2000" dirty="0">
                <a:solidFill>
                  <a:schemeClr val="tx1"/>
                </a:solidFill>
              </a:rPr>
              <a:t>長期経営構想の注力すべき事業領域としてバイオエコノミーが位置づけられている。</a:t>
            </a:r>
            <a:endParaRPr kumimoji="1" lang="en-US" altLang="ja-JP" sz="2000" dirty="0">
              <a:solidFill>
                <a:schemeClr val="tx1"/>
              </a:solidFill>
            </a:endParaRPr>
          </a:p>
          <a:p>
            <a:r>
              <a:rPr lang="ja-JP" altLang="en-US" sz="2000" dirty="0">
                <a:solidFill>
                  <a:schemeClr val="tx1"/>
                </a:solidFill>
              </a:rPr>
              <a:t>そこで重要に</a:t>
            </a:r>
            <a:r>
              <a:rPr kumimoji="1" lang="ja-JP" altLang="en-US" sz="2000" dirty="0">
                <a:solidFill>
                  <a:schemeClr val="tx1"/>
                </a:solidFill>
              </a:rPr>
              <a:t>なるのは酵素を含めた生物による物質生産技術</a:t>
            </a:r>
            <a:r>
              <a:rPr kumimoji="1" lang="ja-JP" altLang="en-US" sz="1200" dirty="0">
                <a:solidFill>
                  <a:schemeClr val="tx1"/>
                </a:solidFill>
              </a:rPr>
              <a:t>（バイオ系物質生産技術）</a:t>
            </a:r>
            <a:r>
              <a:rPr kumimoji="1" lang="ja-JP" altLang="en-US" sz="2000" dirty="0">
                <a:solidFill>
                  <a:schemeClr val="tx1"/>
                </a:solidFill>
              </a:rPr>
              <a:t>だと考えている。</a:t>
            </a:r>
          </a:p>
        </p:txBody>
      </p:sp>
      <p:pic>
        <p:nvPicPr>
          <p:cNvPr id="5" name="コンテンツ プレースホルダー 8" descr="もみの木">
            <a:extLst>
              <a:ext uri="{FF2B5EF4-FFF2-40B4-BE49-F238E27FC236}">
                <a16:creationId xmlns:a16="http://schemas.microsoft.com/office/drawing/2014/main" id="{9AEA3463-AC1A-4F2C-9191-C2F6C311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9" y="2643379"/>
            <a:ext cx="413735" cy="413735"/>
          </a:xfrm>
          <a:prstGeom prst="rect">
            <a:avLst/>
          </a:prstGeom>
        </p:spPr>
      </p:pic>
      <p:pic>
        <p:nvPicPr>
          <p:cNvPr id="6" name="グラフィックス 5" descr="落葉樹">
            <a:extLst>
              <a:ext uri="{FF2B5EF4-FFF2-40B4-BE49-F238E27FC236}">
                <a16:creationId xmlns:a16="http://schemas.microsoft.com/office/drawing/2014/main" id="{4FADA2B7-CAEA-4D0F-B511-FC91034E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038" y="2601528"/>
            <a:ext cx="453743" cy="453743"/>
          </a:xfrm>
          <a:prstGeom prst="rect">
            <a:avLst/>
          </a:prstGeom>
        </p:spPr>
      </p:pic>
      <p:pic>
        <p:nvPicPr>
          <p:cNvPr id="7" name="グラフィックス 6" descr="トウモロコシ">
            <a:extLst>
              <a:ext uri="{FF2B5EF4-FFF2-40B4-BE49-F238E27FC236}">
                <a16:creationId xmlns:a16="http://schemas.microsoft.com/office/drawing/2014/main" id="{737B6F6A-4878-4FCF-BC77-1B3814E270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19645" y="2595218"/>
            <a:ext cx="492119" cy="492119"/>
          </a:xfrm>
          <a:prstGeom prst="rect">
            <a:avLst/>
          </a:prstGeom>
        </p:spPr>
      </p:pic>
      <p:sp>
        <p:nvSpPr>
          <p:cNvPr id="8" name="テキスト ボックス 7">
            <a:extLst>
              <a:ext uri="{FF2B5EF4-FFF2-40B4-BE49-F238E27FC236}">
                <a16:creationId xmlns:a16="http://schemas.microsoft.com/office/drawing/2014/main" id="{F4AED2DA-064F-41A7-A1FB-F70065AC3BC2}"/>
              </a:ext>
            </a:extLst>
          </p:cNvPr>
          <p:cNvSpPr txBox="1"/>
          <p:nvPr/>
        </p:nvSpPr>
        <p:spPr>
          <a:xfrm>
            <a:off x="2047501" y="3118240"/>
            <a:ext cx="914033" cy="307777"/>
          </a:xfrm>
          <a:prstGeom prst="rect">
            <a:avLst/>
          </a:prstGeom>
          <a:noFill/>
        </p:spPr>
        <p:txBody>
          <a:bodyPr wrap="none" rtlCol="0">
            <a:spAutoFit/>
          </a:bodyPr>
          <a:lstStyle/>
          <a:p>
            <a:r>
              <a:rPr lang="ja-JP" altLang="en-US" sz="1400" dirty="0"/>
              <a:t>デンプン系</a:t>
            </a:r>
            <a:endParaRPr kumimoji="1" lang="ja-JP" altLang="en-US" sz="1400" dirty="0"/>
          </a:p>
        </p:txBody>
      </p:sp>
      <p:sp>
        <p:nvSpPr>
          <p:cNvPr id="9" name="テキスト ボックス 8">
            <a:extLst>
              <a:ext uri="{FF2B5EF4-FFF2-40B4-BE49-F238E27FC236}">
                <a16:creationId xmlns:a16="http://schemas.microsoft.com/office/drawing/2014/main" id="{25FDD4FA-7695-46F5-BD1A-7686E9792A53}"/>
              </a:ext>
            </a:extLst>
          </p:cNvPr>
          <p:cNvSpPr txBox="1"/>
          <p:nvPr/>
        </p:nvSpPr>
        <p:spPr>
          <a:xfrm>
            <a:off x="806482" y="3112146"/>
            <a:ext cx="1069524" cy="307777"/>
          </a:xfrm>
          <a:prstGeom prst="rect">
            <a:avLst/>
          </a:prstGeom>
          <a:noFill/>
        </p:spPr>
        <p:txBody>
          <a:bodyPr wrap="none" rtlCol="0">
            <a:spAutoFit/>
          </a:bodyPr>
          <a:lstStyle/>
          <a:p>
            <a:r>
              <a:rPr kumimoji="1" lang="ja-JP" altLang="en-US" sz="1400" dirty="0"/>
              <a:t>セルロース系</a:t>
            </a:r>
          </a:p>
        </p:txBody>
      </p:sp>
      <p:pic>
        <p:nvPicPr>
          <p:cNvPr id="10" name="グラフィックス 9" descr="水">
            <a:extLst>
              <a:ext uri="{FF2B5EF4-FFF2-40B4-BE49-F238E27FC236}">
                <a16:creationId xmlns:a16="http://schemas.microsoft.com/office/drawing/2014/main" id="{ED596AD4-7A8C-477D-811F-05EC827A60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27681" y="2794888"/>
            <a:ext cx="466725" cy="466725"/>
          </a:xfrm>
          <a:prstGeom prst="rect">
            <a:avLst/>
          </a:prstGeom>
        </p:spPr>
      </p:pic>
      <p:pic>
        <p:nvPicPr>
          <p:cNvPr id="11" name="グラフィックス 10" descr="薬">
            <a:extLst>
              <a:ext uri="{FF2B5EF4-FFF2-40B4-BE49-F238E27FC236}">
                <a16:creationId xmlns:a16="http://schemas.microsoft.com/office/drawing/2014/main" id="{96191D33-3039-4770-8140-2008A17C2C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4332" y="4919859"/>
            <a:ext cx="408747" cy="408747"/>
          </a:xfrm>
          <a:prstGeom prst="rect">
            <a:avLst/>
          </a:prstGeom>
        </p:spPr>
      </p:pic>
      <p:sp>
        <p:nvSpPr>
          <p:cNvPr id="12" name="テキスト ボックス 11">
            <a:extLst>
              <a:ext uri="{FF2B5EF4-FFF2-40B4-BE49-F238E27FC236}">
                <a16:creationId xmlns:a16="http://schemas.microsoft.com/office/drawing/2014/main" id="{38E91084-615B-4F42-9413-C1250C8C45AC}"/>
              </a:ext>
            </a:extLst>
          </p:cNvPr>
          <p:cNvSpPr txBox="1"/>
          <p:nvPr/>
        </p:nvSpPr>
        <p:spPr>
          <a:xfrm>
            <a:off x="10489173" y="3261613"/>
            <a:ext cx="543739" cy="307777"/>
          </a:xfrm>
          <a:prstGeom prst="rect">
            <a:avLst/>
          </a:prstGeom>
          <a:noFill/>
        </p:spPr>
        <p:txBody>
          <a:bodyPr wrap="none" rtlCol="0">
            <a:spAutoFit/>
          </a:bodyPr>
          <a:lstStyle/>
          <a:p>
            <a:r>
              <a:rPr kumimoji="1" lang="ja-JP" altLang="en-US" sz="1400" dirty="0"/>
              <a:t>燃料</a:t>
            </a:r>
          </a:p>
        </p:txBody>
      </p:sp>
      <p:sp>
        <p:nvSpPr>
          <p:cNvPr id="13" name="テキスト ボックス 12">
            <a:extLst>
              <a:ext uri="{FF2B5EF4-FFF2-40B4-BE49-F238E27FC236}">
                <a16:creationId xmlns:a16="http://schemas.microsoft.com/office/drawing/2014/main" id="{55C93D21-06A5-4060-ACF1-7E3E3A8F2922}"/>
              </a:ext>
            </a:extLst>
          </p:cNvPr>
          <p:cNvSpPr txBox="1"/>
          <p:nvPr/>
        </p:nvSpPr>
        <p:spPr>
          <a:xfrm>
            <a:off x="10078298" y="5328606"/>
            <a:ext cx="1441420" cy="307777"/>
          </a:xfrm>
          <a:prstGeom prst="rect">
            <a:avLst/>
          </a:prstGeom>
          <a:noFill/>
        </p:spPr>
        <p:txBody>
          <a:bodyPr wrap="square" rtlCol="0">
            <a:spAutoFit/>
          </a:bodyPr>
          <a:lstStyle/>
          <a:p>
            <a:r>
              <a:rPr kumimoji="1" lang="ja-JP" altLang="en-US" sz="1400" dirty="0"/>
              <a:t>高付加価値製品</a:t>
            </a:r>
          </a:p>
        </p:txBody>
      </p:sp>
      <p:sp>
        <p:nvSpPr>
          <p:cNvPr id="14" name="テキスト ボックス 13">
            <a:extLst>
              <a:ext uri="{FF2B5EF4-FFF2-40B4-BE49-F238E27FC236}">
                <a16:creationId xmlns:a16="http://schemas.microsoft.com/office/drawing/2014/main" id="{6E58F430-3DCA-49C0-BB08-F5EB2920F214}"/>
              </a:ext>
            </a:extLst>
          </p:cNvPr>
          <p:cNvSpPr txBox="1"/>
          <p:nvPr/>
        </p:nvSpPr>
        <p:spPr>
          <a:xfrm>
            <a:off x="10245428" y="4259228"/>
            <a:ext cx="1082348" cy="307777"/>
          </a:xfrm>
          <a:prstGeom prst="rect">
            <a:avLst/>
          </a:prstGeom>
          <a:noFill/>
        </p:spPr>
        <p:txBody>
          <a:bodyPr wrap="none" rtlCol="0">
            <a:spAutoFit/>
          </a:bodyPr>
          <a:lstStyle/>
          <a:p>
            <a:r>
              <a:rPr lang="ja-JP" altLang="en-US" sz="1400" dirty="0"/>
              <a:t>汎用化学品</a:t>
            </a:r>
            <a:endParaRPr kumimoji="1" lang="ja-JP" altLang="en-US" sz="1400" dirty="0"/>
          </a:p>
        </p:txBody>
      </p:sp>
      <p:pic>
        <p:nvPicPr>
          <p:cNvPr id="15" name="グラフィックス 14" descr="フラスコ">
            <a:extLst>
              <a:ext uri="{FF2B5EF4-FFF2-40B4-BE49-F238E27FC236}">
                <a16:creationId xmlns:a16="http://schemas.microsoft.com/office/drawing/2014/main" id="{B7D76013-5B12-4FA1-8F8A-8CF94EF78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173" y="3706528"/>
            <a:ext cx="565856" cy="565856"/>
          </a:xfrm>
          <a:prstGeom prst="rect">
            <a:avLst/>
          </a:prstGeom>
        </p:spPr>
      </p:pic>
      <p:sp>
        <p:nvSpPr>
          <p:cNvPr id="17" name="テキスト ボックス 16">
            <a:extLst>
              <a:ext uri="{FF2B5EF4-FFF2-40B4-BE49-F238E27FC236}">
                <a16:creationId xmlns:a16="http://schemas.microsoft.com/office/drawing/2014/main" id="{2B9FCD51-6CF2-49C8-BC54-7438E60CB17F}"/>
              </a:ext>
            </a:extLst>
          </p:cNvPr>
          <p:cNvSpPr txBox="1"/>
          <p:nvPr/>
        </p:nvSpPr>
        <p:spPr>
          <a:xfrm>
            <a:off x="4462293" y="2360321"/>
            <a:ext cx="415498" cy="369332"/>
          </a:xfrm>
          <a:prstGeom prst="rect">
            <a:avLst/>
          </a:prstGeom>
          <a:noFill/>
        </p:spPr>
        <p:txBody>
          <a:bodyPr wrap="none" rtlCol="0">
            <a:spAutoFit/>
          </a:bodyPr>
          <a:lstStyle/>
          <a:p>
            <a:r>
              <a:rPr kumimoji="1" lang="ja-JP" altLang="en-US" dirty="0"/>
              <a:t>糖</a:t>
            </a:r>
          </a:p>
        </p:txBody>
      </p:sp>
      <p:sp>
        <p:nvSpPr>
          <p:cNvPr id="19" name="テキスト ボックス 18">
            <a:extLst>
              <a:ext uri="{FF2B5EF4-FFF2-40B4-BE49-F238E27FC236}">
                <a16:creationId xmlns:a16="http://schemas.microsoft.com/office/drawing/2014/main" id="{A4AE5BD2-3F5A-4214-B015-77D0AD2E29A9}"/>
              </a:ext>
            </a:extLst>
          </p:cNvPr>
          <p:cNvSpPr txBox="1"/>
          <p:nvPr/>
        </p:nvSpPr>
        <p:spPr>
          <a:xfrm>
            <a:off x="6767037" y="4018894"/>
            <a:ext cx="1338828" cy="369332"/>
          </a:xfrm>
          <a:prstGeom prst="rect">
            <a:avLst/>
          </a:prstGeom>
          <a:noFill/>
        </p:spPr>
        <p:txBody>
          <a:bodyPr wrap="none" rtlCol="0">
            <a:spAutoFit/>
          </a:bodyPr>
          <a:lstStyle/>
          <a:p>
            <a:r>
              <a:rPr kumimoji="1" lang="ja-JP" altLang="en-US" dirty="0"/>
              <a:t>基幹化合物</a:t>
            </a:r>
          </a:p>
        </p:txBody>
      </p:sp>
      <p:sp>
        <p:nvSpPr>
          <p:cNvPr id="21" name="テキスト ボックス 20">
            <a:extLst>
              <a:ext uri="{FF2B5EF4-FFF2-40B4-BE49-F238E27FC236}">
                <a16:creationId xmlns:a16="http://schemas.microsoft.com/office/drawing/2014/main" id="{228D75B9-AA78-499D-8082-A85DBC11B7D4}"/>
              </a:ext>
            </a:extLst>
          </p:cNvPr>
          <p:cNvSpPr txBox="1"/>
          <p:nvPr/>
        </p:nvSpPr>
        <p:spPr>
          <a:xfrm>
            <a:off x="895395" y="2175655"/>
            <a:ext cx="1997663" cy="369332"/>
          </a:xfrm>
          <a:prstGeom prst="rect">
            <a:avLst/>
          </a:prstGeom>
          <a:noFill/>
        </p:spPr>
        <p:txBody>
          <a:bodyPr wrap="none" rtlCol="0">
            <a:spAutoFit/>
          </a:bodyPr>
          <a:lstStyle/>
          <a:p>
            <a:r>
              <a:rPr kumimoji="1" lang="ja-JP" altLang="en-US" dirty="0"/>
              <a:t>陸上バイオマス資源</a:t>
            </a:r>
          </a:p>
        </p:txBody>
      </p:sp>
      <p:sp>
        <p:nvSpPr>
          <p:cNvPr id="22" name="テキスト ボックス 21">
            <a:extLst>
              <a:ext uri="{FF2B5EF4-FFF2-40B4-BE49-F238E27FC236}">
                <a16:creationId xmlns:a16="http://schemas.microsoft.com/office/drawing/2014/main" id="{9EA0CD03-CBE2-4B78-B2E4-69043766F256}"/>
              </a:ext>
            </a:extLst>
          </p:cNvPr>
          <p:cNvSpPr txBox="1"/>
          <p:nvPr/>
        </p:nvSpPr>
        <p:spPr>
          <a:xfrm>
            <a:off x="879417" y="3477234"/>
            <a:ext cx="1997663" cy="369332"/>
          </a:xfrm>
          <a:prstGeom prst="rect">
            <a:avLst/>
          </a:prstGeom>
          <a:noFill/>
        </p:spPr>
        <p:txBody>
          <a:bodyPr wrap="none" rtlCol="0">
            <a:spAutoFit/>
          </a:bodyPr>
          <a:lstStyle/>
          <a:p>
            <a:r>
              <a:rPr kumimoji="1" lang="ja-JP" altLang="en-US" dirty="0"/>
              <a:t>海洋バイオマス資源</a:t>
            </a:r>
          </a:p>
        </p:txBody>
      </p:sp>
      <p:sp>
        <p:nvSpPr>
          <p:cNvPr id="23" name="テキスト ボックス 22">
            <a:extLst>
              <a:ext uri="{FF2B5EF4-FFF2-40B4-BE49-F238E27FC236}">
                <a16:creationId xmlns:a16="http://schemas.microsoft.com/office/drawing/2014/main" id="{AA6E3383-2520-4836-A426-31037F2DDC26}"/>
              </a:ext>
            </a:extLst>
          </p:cNvPr>
          <p:cNvSpPr txBox="1"/>
          <p:nvPr/>
        </p:nvSpPr>
        <p:spPr>
          <a:xfrm>
            <a:off x="1306075" y="4776919"/>
            <a:ext cx="1107996" cy="369332"/>
          </a:xfrm>
          <a:prstGeom prst="rect">
            <a:avLst/>
          </a:prstGeom>
          <a:noFill/>
        </p:spPr>
        <p:txBody>
          <a:bodyPr wrap="none" rtlCol="0">
            <a:spAutoFit/>
          </a:bodyPr>
          <a:lstStyle/>
          <a:p>
            <a:r>
              <a:rPr kumimoji="1" lang="ja-JP" altLang="en-US" dirty="0"/>
              <a:t>化石資源</a:t>
            </a:r>
          </a:p>
        </p:txBody>
      </p:sp>
      <p:pic>
        <p:nvPicPr>
          <p:cNvPr id="28" name="グラフィックス 27" descr="ドラム缶 単色塗りつぶし">
            <a:extLst>
              <a:ext uri="{FF2B5EF4-FFF2-40B4-BE49-F238E27FC236}">
                <a16:creationId xmlns:a16="http://schemas.microsoft.com/office/drawing/2014/main" id="{A2E2AF82-5795-45DF-B670-203E13D911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6344" y="5125501"/>
            <a:ext cx="582276" cy="582276"/>
          </a:xfrm>
          <a:prstGeom prst="rect">
            <a:avLst/>
          </a:prstGeom>
        </p:spPr>
      </p:pic>
      <p:pic>
        <p:nvPicPr>
          <p:cNvPr id="32" name="グラフィックス 31" descr="海藻 単色塗りつぶし">
            <a:extLst>
              <a:ext uri="{FF2B5EF4-FFF2-40B4-BE49-F238E27FC236}">
                <a16:creationId xmlns:a16="http://schemas.microsoft.com/office/drawing/2014/main" id="{922256F0-EE8A-469C-AF0B-C19C307510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0105" y="3838942"/>
            <a:ext cx="576288" cy="576288"/>
          </a:xfrm>
          <a:prstGeom prst="rect">
            <a:avLst/>
          </a:prstGeom>
        </p:spPr>
      </p:pic>
      <p:sp>
        <p:nvSpPr>
          <p:cNvPr id="33" name="テキスト ボックス 32">
            <a:extLst>
              <a:ext uri="{FF2B5EF4-FFF2-40B4-BE49-F238E27FC236}">
                <a16:creationId xmlns:a16="http://schemas.microsoft.com/office/drawing/2014/main" id="{7D000409-89AD-4A09-B527-A01BB56A3DF3}"/>
              </a:ext>
            </a:extLst>
          </p:cNvPr>
          <p:cNvSpPr txBox="1"/>
          <p:nvPr/>
        </p:nvSpPr>
        <p:spPr>
          <a:xfrm>
            <a:off x="995207" y="4422948"/>
            <a:ext cx="1818126" cy="307777"/>
          </a:xfrm>
          <a:prstGeom prst="rect">
            <a:avLst/>
          </a:prstGeom>
          <a:noFill/>
        </p:spPr>
        <p:txBody>
          <a:bodyPr wrap="none" rtlCol="0">
            <a:spAutoFit/>
          </a:bodyPr>
          <a:lstStyle/>
          <a:p>
            <a:r>
              <a:rPr kumimoji="1" lang="ja-JP" altLang="en-US" sz="1400" dirty="0"/>
              <a:t>藻類、植物プランクトン</a:t>
            </a:r>
          </a:p>
        </p:txBody>
      </p:sp>
      <p:sp>
        <p:nvSpPr>
          <p:cNvPr id="35" name="テキスト ボックス 34">
            <a:extLst>
              <a:ext uri="{FF2B5EF4-FFF2-40B4-BE49-F238E27FC236}">
                <a16:creationId xmlns:a16="http://schemas.microsoft.com/office/drawing/2014/main" id="{C90EC726-C965-46B6-819C-0C8C8DA30928}"/>
              </a:ext>
            </a:extLst>
          </p:cNvPr>
          <p:cNvSpPr txBox="1"/>
          <p:nvPr/>
        </p:nvSpPr>
        <p:spPr>
          <a:xfrm>
            <a:off x="1016853" y="5730995"/>
            <a:ext cx="1781257" cy="307777"/>
          </a:xfrm>
          <a:prstGeom prst="rect">
            <a:avLst/>
          </a:prstGeom>
          <a:noFill/>
        </p:spPr>
        <p:txBody>
          <a:bodyPr wrap="none" rtlCol="0">
            <a:spAutoFit/>
          </a:bodyPr>
          <a:lstStyle/>
          <a:p>
            <a:r>
              <a:rPr kumimoji="1" lang="ja-JP" altLang="en-US" sz="1400" dirty="0"/>
              <a:t>石油、天然ガス、石炭</a:t>
            </a:r>
          </a:p>
        </p:txBody>
      </p:sp>
      <p:sp>
        <p:nvSpPr>
          <p:cNvPr id="45" name="テキスト ボックス 44">
            <a:extLst>
              <a:ext uri="{FF2B5EF4-FFF2-40B4-BE49-F238E27FC236}">
                <a16:creationId xmlns:a16="http://schemas.microsoft.com/office/drawing/2014/main" id="{B3A50B54-DE4D-4756-AD26-666F92CB792E}"/>
              </a:ext>
            </a:extLst>
          </p:cNvPr>
          <p:cNvSpPr txBox="1"/>
          <p:nvPr/>
        </p:nvSpPr>
        <p:spPr>
          <a:xfrm>
            <a:off x="10091628" y="2213800"/>
            <a:ext cx="1338828" cy="369332"/>
          </a:xfrm>
          <a:prstGeom prst="rect">
            <a:avLst/>
          </a:prstGeom>
          <a:noFill/>
        </p:spPr>
        <p:txBody>
          <a:bodyPr wrap="none" rtlCol="0">
            <a:spAutoFit/>
          </a:bodyPr>
          <a:lstStyle/>
          <a:p>
            <a:r>
              <a:rPr kumimoji="1" lang="ja-JP" altLang="en-US" dirty="0"/>
              <a:t>最終目的品</a:t>
            </a:r>
          </a:p>
        </p:txBody>
      </p:sp>
      <p:cxnSp>
        <p:nvCxnSpPr>
          <p:cNvPr id="56" name="直線矢印コネクタ 55">
            <a:extLst>
              <a:ext uri="{FF2B5EF4-FFF2-40B4-BE49-F238E27FC236}">
                <a16:creationId xmlns:a16="http://schemas.microsoft.com/office/drawing/2014/main" id="{DA51A420-8313-4191-99C1-BCF0FC8D5E26}"/>
              </a:ext>
            </a:extLst>
          </p:cNvPr>
          <p:cNvCxnSpPr>
            <a:cxnSpLocks/>
            <a:endCxn id="38" idx="1"/>
          </p:cNvCxnSpPr>
          <p:nvPr/>
        </p:nvCxnSpPr>
        <p:spPr>
          <a:xfrm>
            <a:off x="3124942" y="2544987"/>
            <a:ext cx="968955" cy="5281"/>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963B6D8-1FF6-4207-A9C5-C6BADB092177}"/>
              </a:ext>
            </a:extLst>
          </p:cNvPr>
          <p:cNvCxnSpPr>
            <a:cxnSpLocks/>
          </p:cNvCxnSpPr>
          <p:nvPr/>
        </p:nvCxnSpPr>
        <p:spPr>
          <a:xfrm>
            <a:off x="5263558" y="2539706"/>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5888959-A51E-4A94-808B-833F81194C10}"/>
              </a:ext>
            </a:extLst>
          </p:cNvPr>
          <p:cNvCxnSpPr>
            <a:cxnSpLocks/>
          </p:cNvCxnSpPr>
          <p:nvPr/>
        </p:nvCxnSpPr>
        <p:spPr>
          <a:xfrm>
            <a:off x="3142689" y="3214096"/>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9EEF5E22-63F8-43A3-A407-068E52C5E4D4}"/>
              </a:ext>
            </a:extLst>
          </p:cNvPr>
          <p:cNvCxnSpPr>
            <a:cxnSpLocks/>
          </p:cNvCxnSpPr>
          <p:nvPr/>
        </p:nvCxnSpPr>
        <p:spPr>
          <a:xfrm>
            <a:off x="3142689" y="418996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701CE77-46A8-4818-810A-42D87D3536D4}"/>
              </a:ext>
            </a:extLst>
          </p:cNvPr>
          <p:cNvCxnSpPr>
            <a:cxnSpLocks/>
          </p:cNvCxnSpPr>
          <p:nvPr/>
        </p:nvCxnSpPr>
        <p:spPr>
          <a:xfrm>
            <a:off x="3142689" y="544923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C2A3BAE-7307-4910-AFFD-E7AB6F7010AB}"/>
              </a:ext>
            </a:extLst>
          </p:cNvPr>
          <p:cNvCxnSpPr>
            <a:cxnSpLocks/>
          </p:cNvCxnSpPr>
          <p:nvPr/>
        </p:nvCxnSpPr>
        <p:spPr>
          <a:xfrm>
            <a:off x="8533676" y="4189961"/>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4481624D-814E-4245-9641-B95E97596A8B}"/>
              </a:ext>
            </a:extLst>
          </p:cNvPr>
          <p:cNvSpPr txBox="1"/>
          <p:nvPr/>
        </p:nvSpPr>
        <p:spPr>
          <a:xfrm>
            <a:off x="3293183" y="2190002"/>
            <a:ext cx="543739" cy="307777"/>
          </a:xfrm>
          <a:prstGeom prst="rect">
            <a:avLst/>
          </a:prstGeom>
          <a:noFill/>
        </p:spPr>
        <p:txBody>
          <a:bodyPr wrap="none" rtlCol="0">
            <a:spAutoFit/>
          </a:bodyPr>
          <a:lstStyle/>
          <a:p>
            <a:r>
              <a:rPr kumimoji="1" lang="ja-JP" altLang="en-US" sz="1400" dirty="0"/>
              <a:t>糖化</a:t>
            </a:r>
          </a:p>
        </p:txBody>
      </p:sp>
      <p:sp>
        <p:nvSpPr>
          <p:cNvPr id="66" name="テキスト ボックス 65">
            <a:extLst>
              <a:ext uri="{FF2B5EF4-FFF2-40B4-BE49-F238E27FC236}">
                <a16:creationId xmlns:a16="http://schemas.microsoft.com/office/drawing/2014/main" id="{B845A03F-58CA-42BD-8DBE-E6C22D93813B}"/>
              </a:ext>
            </a:extLst>
          </p:cNvPr>
          <p:cNvSpPr txBox="1"/>
          <p:nvPr/>
        </p:nvSpPr>
        <p:spPr>
          <a:xfrm>
            <a:off x="5500027" y="2206432"/>
            <a:ext cx="543739" cy="307777"/>
          </a:xfrm>
          <a:prstGeom prst="rect">
            <a:avLst/>
          </a:prstGeom>
          <a:noFill/>
        </p:spPr>
        <p:txBody>
          <a:bodyPr wrap="none" rtlCol="0">
            <a:spAutoFit/>
          </a:bodyPr>
          <a:lstStyle/>
          <a:p>
            <a:r>
              <a:rPr kumimoji="1" lang="ja-JP" altLang="en-US" sz="1400" dirty="0"/>
              <a:t>発酵</a:t>
            </a:r>
          </a:p>
        </p:txBody>
      </p:sp>
      <p:sp>
        <p:nvSpPr>
          <p:cNvPr id="69" name="テキスト ボックス 68">
            <a:extLst>
              <a:ext uri="{FF2B5EF4-FFF2-40B4-BE49-F238E27FC236}">
                <a16:creationId xmlns:a16="http://schemas.microsoft.com/office/drawing/2014/main" id="{225372CF-A123-42C9-A0F0-B51F2FBAB099}"/>
              </a:ext>
            </a:extLst>
          </p:cNvPr>
          <p:cNvSpPr txBox="1"/>
          <p:nvPr/>
        </p:nvSpPr>
        <p:spPr>
          <a:xfrm>
            <a:off x="3915091" y="5165826"/>
            <a:ext cx="1532792" cy="261610"/>
          </a:xfrm>
          <a:prstGeom prst="rect">
            <a:avLst/>
          </a:prstGeom>
          <a:noFill/>
        </p:spPr>
        <p:txBody>
          <a:bodyPr wrap="none" rtlCol="0">
            <a:spAutoFit/>
          </a:bodyPr>
          <a:lstStyle/>
          <a:p>
            <a:r>
              <a:rPr kumimoji="1" lang="ja-JP" altLang="en-US" sz="1100" dirty="0"/>
              <a:t>分留・石油化学プロセス</a:t>
            </a:r>
          </a:p>
        </p:txBody>
      </p:sp>
      <p:sp>
        <p:nvSpPr>
          <p:cNvPr id="46" name="テキスト ボックス 45">
            <a:extLst>
              <a:ext uri="{FF2B5EF4-FFF2-40B4-BE49-F238E27FC236}">
                <a16:creationId xmlns:a16="http://schemas.microsoft.com/office/drawing/2014/main" id="{EB87FFC0-2989-4CBF-AE53-7EB6216715F2}"/>
              </a:ext>
            </a:extLst>
          </p:cNvPr>
          <p:cNvSpPr txBox="1"/>
          <p:nvPr/>
        </p:nvSpPr>
        <p:spPr>
          <a:xfrm>
            <a:off x="4063528" y="3225029"/>
            <a:ext cx="1298753" cy="246221"/>
          </a:xfrm>
          <a:prstGeom prst="rect">
            <a:avLst/>
          </a:prstGeom>
          <a:noFill/>
        </p:spPr>
        <p:txBody>
          <a:bodyPr wrap="none" rtlCol="0">
            <a:spAutoFit/>
          </a:bodyPr>
          <a:lstStyle/>
          <a:p>
            <a:r>
              <a:rPr kumimoji="1" lang="ja-JP" altLang="en-US" sz="1000" dirty="0"/>
              <a:t>熱化学プラットフォーム</a:t>
            </a:r>
          </a:p>
        </p:txBody>
      </p:sp>
      <p:sp>
        <p:nvSpPr>
          <p:cNvPr id="47" name="テキスト ボックス 46">
            <a:extLst>
              <a:ext uri="{FF2B5EF4-FFF2-40B4-BE49-F238E27FC236}">
                <a16:creationId xmlns:a16="http://schemas.microsoft.com/office/drawing/2014/main" id="{6F53B0F1-F885-4982-8054-DD36E9698A9B}"/>
              </a:ext>
            </a:extLst>
          </p:cNvPr>
          <p:cNvSpPr txBox="1"/>
          <p:nvPr/>
        </p:nvSpPr>
        <p:spPr>
          <a:xfrm>
            <a:off x="4187416" y="1917830"/>
            <a:ext cx="1075936" cy="246221"/>
          </a:xfrm>
          <a:prstGeom prst="rect">
            <a:avLst/>
          </a:prstGeom>
          <a:noFill/>
        </p:spPr>
        <p:txBody>
          <a:bodyPr wrap="none" rtlCol="0">
            <a:spAutoFit/>
          </a:bodyPr>
          <a:lstStyle/>
          <a:p>
            <a:r>
              <a:rPr kumimoji="1" lang="ja-JP" altLang="en-US" sz="1000" dirty="0"/>
              <a:t>糖プラットフォーム</a:t>
            </a:r>
          </a:p>
        </p:txBody>
      </p:sp>
    </p:spTree>
    <p:extLst>
      <p:ext uri="{BB962C8B-B14F-4D97-AF65-F5344CB8AC3E}">
        <p14:creationId xmlns:p14="http://schemas.microsoft.com/office/powerpoint/2010/main" val="1981262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776563"/>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776563"/>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779349"/>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779349"/>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en-US" altLang="ja-JP" sz="16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rmAutofit fontScale="90000"/>
          </a:bodyPr>
          <a:lstStyle/>
          <a:p>
            <a:r>
              <a:rPr lang="ja-JP" altLang="en-US" sz="2800" dirty="0"/>
              <a:t>補足４</a:t>
            </a:r>
            <a:br>
              <a:rPr lang="en-US" altLang="ja-JP" sz="2800" dirty="0"/>
            </a:br>
            <a:r>
              <a:rPr lang="en-US" altLang="ja-JP" sz="2800" dirty="0"/>
              <a:t>2Q</a:t>
            </a:r>
            <a:r>
              <a:rPr lang="ja-JP" altLang="en-US" sz="2800" dirty="0"/>
              <a:t>実施内容：酵母を用いたセルラーゼの合成・活性評価実験</a:t>
            </a:r>
            <a:endParaRPr kumimoji="1" lang="ja-JP" altLang="en-US"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861155" y="1124966"/>
            <a:ext cx="3446529" cy="849140"/>
            <a:chOff x="2595382" y="2231325"/>
            <a:chExt cx="3446529"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4ACA2C87-197C-4189-A4DE-33421D1A50BC}"/>
                </a:ext>
              </a:extLst>
            </p:cNvPr>
            <p:cNvSpPr txBox="1"/>
            <p:nvPr/>
          </p:nvSpPr>
          <p:spPr>
            <a:xfrm>
              <a:off x="2595382" y="2470564"/>
              <a:ext cx="415498" cy="369332"/>
            </a:xfrm>
            <a:prstGeom prst="rect">
              <a:avLst/>
            </a:prstGeom>
            <a:noFill/>
          </p:spPr>
          <p:txBody>
            <a:bodyPr wrap="none" rtlCol="0">
              <a:spAutoFit/>
            </a:bodyPr>
            <a:lstStyle/>
            <a:p>
              <a:r>
                <a:rPr kumimoji="1" lang="ja-JP" altLang="en-US"/>
                <a:t>②</a:t>
              </a:r>
            </a:p>
          </p:txBody>
        </p:sp>
      </p:gr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861155" y="2225590"/>
            <a:ext cx="3446529" cy="848612"/>
            <a:chOff x="6144230" y="2230527"/>
            <a:chExt cx="3446529"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CD8DFF1B-6DE8-4C74-9E78-9D2012F10C51}"/>
                </a:ext>
              </a:extLst>
            </p:cNvPr>
            <p:cNvSpPr txBox="1"/>
            <p:nvPr/>
          </p:nvSpPr>
          <p:spPr>
            <a:xfrm>
              <a:off x="6144230" y="2496739"/>
              <a:ext cx="415498" cy="369332"/>
            </a:xfrm>
            <a:prstGeom prst="rect">
              <a:avLst/>
            </a:prstGeom>
            <a:noFill/>
          </p:spPr>
          <p:txBody>
            <a:bodyPr wrap="none" rtlCol="0">
              <a:spAutoFit/>
            </a:bodyPr>
            <a:lstStyle/>
            <a:p>
              <a:r>
                <a:rPr kumimoji="1" lang="ja-JP" altLang="en-US" dirty="0"/>
                <a:t>③</a:t>
              </a: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760187" y="1054163"/>
            <a:ext cx="646331" cy="369332"/>
          </a:xfrm>
          <a:prstGeom prst="rect">
            <a:avLst/>
          </a:prstGeom>
          <a:noFill/>
        </p:spPr>
        <p:txBody>
          <a:bodyPr wrap="none" rtlCol="0">
            <a:spAutoFit/>
          </a:bodyPr>
          <a:lstStyle/>
          <a:p>
            <a:r>
              <a:rPr kumimoji="1" lang="ja-JP" altLang="en-US" dirty="0"/>
              <a:t>対象</a:t>
            </a: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694623" y="3429952"/>
            <a:ext cx="1271502" cy="369332"/>
          </a:xfrm>
          <a:prstGeom prst="rect">
            <a:avLst/>
          </a:prstGeom>
          <a:noFill/>
        </p:spPr>
        <p:txBody>
          <a:bodyPr wrap="none" rtlCol="0">
            <a:spAutoFit/>
          </a:bodyPr>
          <a:lstStyle/>
          <a:p>
            <a:r>
              <a:rPr kumimoji="1" lang="ja-JP" altLang="en-US" dirty="0"/>
              <a:t>実験の流れ</a:t>
            </a:r>
          </a:p>
        </p:txBody>
      </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779349"/>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303139"/>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B654AC6-EEE5-4609-961A-134B8174DFD9}"/>
              </a:ext>
            </a:extLst>
          </p:cNvPr>
          <p:cNvSpPr txBox="1"/>
          <p:nvPr/>
        </p:nvSpPr>
        <p:spPr>
          <a:xfrm>
            <a:off x="2025801" y="5341203"/>
            <a:ext cx="8461680" cy="830997"/>
          </a:xfrm>
          <a:prstGeom prst="rect">
            <a:avLst/>
          </a:prstGeom>
          <a:noFill/>
        </p:spPr>
        <p:txBody>
          <a:bodyPr wrap="square">
            <a:spAutoFit/>
          </a:bodyPr>
          <a:lstStyle/>
          <a:p>
            <a:r>
              <a:rPr kumimoji="1" lang="ja-JP" altLang="en-US" sz="2400" b="1" dirty="0">
                <a:solidFill>
                  <a:schemeClr val="accent1"/>
                </a:solidFill>
              </a:rPr>
              <a:t>対象②　発現・活性を確認した。</a:t>
            </a:r>
            <a:endParaRPr kumimoji="1" lang="en-US" altLang="ja-JP" sz="2400" b="1" dirty="0">
              <a:solidFill>
                <a:schemeClr val="accent1"/>
              </a:solidFill>
            </a:endParaRPr>
          </a:p>
          <a:p>
            <a:r>
              <a:rPr kumimoji="1" lang="ja-JP" altLang="en-US" sz="2400" b="1" dirty="0">
                <a:solidFill>
                  <a:schemeClr val="accent1"/>
                </a:solidFill>
              </a:rPr>
              <a:t>対象③　発現量が少なく、一部基質で活性有無の判断に至らず。</a:t>
            </a:r>
            <a:endParaRPr kumimoji="1" lang="en-US" altLang="ja-JP" sz="2400" b="1" dirty="0">
              <a:solidFill>
                <a:schemeClr val="accent1"/>
              </a:solidFill>
            </a:endParaRPr>
          </a:p>
        </p:txBody>
      </p: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390824"/>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390824"/>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390824"/>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390824"/>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390824"/>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4851244"/>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4851244"/>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4851101"/>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8" name="テキスト ボックス 67">
            <a:extLst>
              <a:ext uri="{FF2B5EF4-FFF2-40B4-BE49-F238E27FC236}">
                <a16:creationId xmlns:a16="http://schemas.microsoft.com/office/drawing/2014/main" id="{76F88974-42B1-4438-9FD3-4611C408D5DB}"/>
              </a:ext>
            </a:extLst>
          </p:cNvPr>
          <p:cNvSpPr txBox="1"/>
          <p:nvPr/>
        </p:nvSpPr>
        <p:spPr>
          <a:xfrm>
            <a:off x="6460703" y="916971"/>
            <a:ext cx="4733988" cy="276999"/>
          </a:xfrm>
          <a:prstGeom prst="rect">
            <a:avLst/>
          </a:prstGeom>
          <a:noFill/>
        </p:spPr>
        <p:txBody>
          <a:bodyPr wrap="none" rtlCol="0">
            <a:spAutoFit/>
          </a:bodyPr>
          <a:lstStyle/>
          <a:p>
            <a:r>
              <a:rPr kumimoji="1" lang="ja-JP" altLang="en-US" sz="1200" dirty="0"/>
              <a:t>凡例：セルラーゼは、触媒ドメインと結合ドメインの</a:t>
            </a:r>
            <a:r>
              <a:rPr kumimoji="1" lang="en-US" altLang="ja-JP" sz="1200" dirty="0"/>
              <a:t>2</a:t>
            </a:r>
            <a:r>
              <a:rPr kumimoji="1" lang="ja-JP" altLang="en-US" sz="1200" dirty="0"/>
              <a:t>ドメインから構成される。</a:t>
            </a:r>
          </a:p>
        </p:txBody>
      </p:sp>
      <p:grpSp>
        <p:nvGrpSpPr>
          <p:cNvPr id="69" name="グループ化 68">
            <a:extLst>
              <a:ext uri="{FF2B5EF4-FFF2-40B4-BE49-F238E27FC236}">
                <a16:creationId xmlns:a16="http://schemas.microsoft.com/office/drawing/2014/main" id="{DB3493F6-8E92-46A8-892F-B4E5856BCC1D}"/>
              </a:ext>
            </a:extLst>
          </p:cNvPr>
          <p:cNvGrpSpPr/>
          <p:nvPr/>
        </p:nvGrpSpPr>
        <p:grpSpPr>
          <a:xfrm>
            <a:off x="6960116" y="1291790"/>
            <a:ext cx="5047665" cy="949123"/>
            <a:chOff x="1241417" y="785187"/>
            <a:chExt cx="5047665" cy="949123"/>
          </a:xfrm>
        </p:grpSpPr>
        <p:grpSp>
          <p:nvGrpSpPr>
            <p:cNvPr id="70" name="グループ化 69">
              <a:extLst>
                <a:ext uri="{FF2B5EF4-FFF2-40B4-BE49-F238E27FC236}">
                  <a16:creationId xmlns:a16="http://schemas.microsoft.com/office/drawing/2014/main" id="{A9D76A3F-4E69-4187-BA02-A1BC8E49C31B}"/>
                </a:ext>
              </a:extLst>
            </p:cNvPr>
            <p:cNvGrpSpPr/>
            <p:nvPr/>
          </p:nvGrpSpPr>
          <p:grpSpPr>
            <a:xfrm>
              <a:off x="1241417" y="785187"/>
              <a:ext cx="5047664" cy="949123"/>
              <a:chOff x="9413082" y="1604254"/>
              <a:chExt cx="5047664" cy="949123"/>
            </a:xfrm>
          </p:grpSpPr>
          <p:sp>
            <p:nvSpPr>
              <p:cNvPr id="72" name="正方形/長方形 71">
                <a:extLst>
                  <a:ext uri="{FF2B5EF4-FFF2-40B4-BE49-F238E27FC236}">
                    <a16:creationId xmlns:a16="http://schemas.microsoft.com/office/drawing/2014/main" id="{2A3FDAEA-0399-4E9C-B160-843A7C136127}"/>
                  </a:ext>
                </a:extLst>
              </p:cNvPr>
              <p:cNvSpPr/>
              <p:nvPr/>
            </p:nvSpPr>
            <p:spPr>
              <a:xfrm>
                <a:off x="9919287" y="2088965"/>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Cel6 or</a:t>
                </a:r>
                <a:r>
                  <a:rPr kumimoji="1" lang="ja-JP" altLang="en-US" sz="1200">
                    <a:solidFill>
                      <a:schemeClr val="tx1"/>
                    </a:solidFill>
                  </a:rPr>
                  <a:t> </a:t>
                </a:r>
                <a:r>
                  <a:rPr kumimoji="1" lang="en-US" altLang="ja-JP" sz="1200">
                    <a:solidFill>
                      <a:schemeClr val="tx1"/>
                    </a:solidFill>
                  </a:rPr>
                  <a:t>Cel7</a:t>
                </a:r>
                <a:endParaRPr kumimoji="1" lang="ja-JP" altLang="en-US" sz="1200" dirty="0">
                  <a:solidFill>
                    <a:schemeClr val="tx1"/>
                  </a:solidFill>
                </a:endParaRPr>
              </a:p>
            </p:txBody>
          </p:sp>
          <p:grpSp>
            <p:nvGrpSpPr>
              <p:cNvPr id="73" name="グループ化 72">
                <a:extLst>
                  <a:ext uri="{FF2B5EF4-FFF2-40B4-BE49-F238E27FC236}">
                    <a16:creationId xmlns:a16="http://schemas.microsoft.com/office/drawing/2014/main" id="{F478B36A-626A-42C8-9959-D9BDE03CA7FB}"/>
                  </a:ext>
                </a:extLst>
              </p:cNvPr>
              <p:cNvGrpSpPr/>
              <p:nvPr/>
            </p:nvGrpSpPr>
            <p:grpSpPr>
              <a:xfrm>
                <a:off x="9472864" y="1678258"/>
                <a:ext cx="2170081" cy="430516"/>
                <a:chOff x="6799366" y="1248537"/>
                <a:chExt cx="1960180" cy="340384"/>
              </a:xfrm>
            </p:grpSpPr>
            <p:sp>
              <p:nvSpPr>
                <p:cNvPr id="76" name="フローチャート: 端子 75">
                  <a:extLst>
                    <a:ext uri="{FF2B5EF4-FFF2-40B4-BE49-F238E27FC236}">
                      <a16:creationId xmlns:a16="http://schemas.microsoft.com/office/drawing/2014/main" id="{E7387098-9A7E-4B9A-AB1B-86575C22764A}"/>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83" name="正方形/長方形 82">
                  <a:extLst>
                    <a:ext uri="{FF2B5EF4-FFF2-40B4-BE49-F238E27FC236}">
                      <a16:creationId xmlns:a16="http://schemas.microsoft.com/office/drawing/2014/main" id="{EB049D71-FFB7-452C-9F19-70A440C8D608}"/>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84" name="直線コネクタ 83">
                  <a:extLst>
                    <a:ext uri="{FF2B5EF4-FFF2-40B4-BE49-F238E27FC236}">
                      <a16:creationId xmlns:a16="http://schemas.microsoft.com/office/drawing/2014/main" id="{1130CC09-F2D9-4BA1-9836-B772459625A1}"/>
                    </a:ext>
                  </a:extLst>
                </p:cNvPr>
                <p:cNvCxnSpPr>
                  <a:cxnSpLocks/>
                  <a:stCxn id="76" idx="3"/>
                  <a:endCxn id="83"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D10A0419-448D-4B3B-B381-2A14A087F0C0}"/>
                  </a:ext>
                </a:extLst>
              </p:cNvPr>
              <p:cNvSpPr txBox="1"/>
              <p:nvPr/>
            </p:nvSpPr>
            <p:spPr>
              <a:xfrm>
                <a:off x="9737929" y="2259651"/>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5" name="正方形/長方形 74">
                <a:extLst>
                  <a:ext uri="{FF2B5EF4-FFF2-40B4-BE49-F238E27FC236}">
                    <a16:creationId xmlns:a16="http://schemas.microsoft.com/office/drawing/2014/main" id="{D30D1E09-D99C-400C-829C-97CB85A88E5C}"/>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正方形/長方形 70">
              <a:extLst>
                <a:ext uri="{FF2B5EF4-FFF2-40B4-BE49-F238E27FC236}">
                  <a16:creationId xmlns:a16="http://schemas.microsoft.com/office/drawing/2014/main" id="{22A91E4E-0B63-478E-AC77-517BC3E778C6}"/>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Phanerochaete chrysosporium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C00000"/>
                  </a:solidFill>
                  <a:effectLst/>
                  <a:uLnTx/>
                  <a:uFillTx/>
                  <a:latin typeface="Meiryo UI"/>
                  <a:ea typeface="Meiryo UI"/>
                  <a:cs typeface="+mn-cs"/>
                </a:rPr>
                <a:t>Talaromyces emersonii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00CCFF"/>
                  </a:solidFill>
                  <a:effectLst/>
                  <a:uLnTx/>
                  <a:uFillTx/>
                  <a:latin typeface="Meiryo UI"/>
                  <a:ea typeface="Meiryo UI"/>
                  <a:cs typeface="+mn-cs"/>
                </a:rPr>
                <a:t>Trichoderma reesei</a:t>
              </a:r>
            </a:p>
          </p:txBody>
        </p:sp>
      </p:grpSp>
      <p:sp>
        <p:nvSpPr>
          <p:cNvPr id="85" name="テキスト ボックス 84">
            <a:extLst>
              <a:ext uri="{FF2B5EF4-FFF2-40B4-BE49-F238E27FC236}">
                <a16:creationId xmlns:a16="http://schemas.microsoft.com/office/drawing/2014/main" id="{2F4ACC3F-CBBD-4219-84ED-E0F6DB0D1210}"/>
              </a:ext>
            </a:extLst>
          </p:cNvPr>
          <p:cNvSpPr txBox="1"/>
          <p:nvPr/>
        </p:nvSpPr>
        <p:spPr>
          <a:xfrm>
            <a:off x="7117237" y="2401145"/>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3369080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A1A44-2154-4ECE-9788-3FD9A67DCD2D}"/>
              </a:ext>
            </a:extLst>
          </p:cNvPr>
          <p:cNvSpPr>
            <a:spLocks noGrp="1"/>
          </p:cNvSpPr>
          <p:nvPr>
            <p:ph type="title"/>
          </p:nvPr>
        </p:nvSpPr>
        <p:spPr/>
        <p:txBody>
          <a:bodyPr/>
          <a:lstStyle/>
          <a:p>
            <a:r>
              <a:rPr kumimoji="1" lang="ja-JP" altLang="en-US" dirty="0"/>
              <a:t>参考文献</a:t>
            </a:r>
          </a:p>
        </p:txBody>
      </p:sp>
      <p:sp>
        <p:nvSpPr>
          <p:cNvPr id="3" name="スライド番号プレースホルダー 2">
            <a:extLst>
              <a:ext uri="{FF2B5EF4-FFF2-40B4-BE49-F238E27FC236}">
                <a16:creationId xmlns:a16="http://schemas.microsoft.com/office/drawing/2014/main" id="{38AC836B-B38E-4256-BBD6-AB0F3E1CB15E}"/>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5" name="フッター プレースホルダー 4">
            <a:extLst>
              <a:ext uri="{FF2B5EF4-FFF2-40B4-BE49-F238E27FC236}">
                <a16:creationId xmlns:a16="http://schemas.microsoft.com/office/drawing/2014/main" id="{603633C7-C8FE-4434-9BF0-73FC990E3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
        <p:nvSpPr>
          <p:cNvPr id="7" name="テキスト ボックス 6">
            <a:extLst>
              <a:ext uri="{FF2B5EF4-FFF2-40B4-BE49-F238E27FC236}">
                <a16:creationId xmlns:a16="http://schemas.microsoft.com/office/drawing/2014/main" id="{991A31FA-0A5C-49F0-8467-9A1C91C81F4A}"/>
              </a:ext>
            </a:extLst>
          </p:cNvPr>
          <p:cNvSpPr txBox="1"/>
          <p:nvPr/>
        </p:nvSpPr>
        <p:spPr>
          <a:xfrm>
            <a:off x="733212" y="1201896"/>
            <a:ext cx="10788227" cy="2585323"/>
          </a:xfrm>
          <a:prstGeom prst="rect">
            <a:avLst/>
          </a:prstGeom>
          <a:noFill/>
        </p:spPr>
        <p:txBody>
          <a:bodyPr wrap="square">
            <a:spAutoFit/>
          </a:bodyPr>
          <a:lstStyle/>
          <a:p>
            <a:r>
              <a:rPr lang="ja-JP" altLang="en-US" dirty="0">
                <a:solidFill>
                  <a:srgbClr val="212121"/>
                </a:solidFill>
                <a:latin typeface="BlinkMacSystemFont"/>
              </a:rPr>
              <a:t>参考文献１</a:t>
            </a:r>
            <a:endParaRPr lang="en-US" altLang="ja-JP" dirty="0"/>
          </a:p>
          <a:p>
            <a:r>
              <a:rPr lang="en-US" altLang="ja-JP" dirty="0" err="1"/>
              <a:t>Voutilainen</a:t>
            </a:r>
            <a:r>
              <a:rPr lang="en-US" altLang="ja-JP" dirty="0"/>
              <a:t> SP, Murray PG, Tuohy MG, </a:t>
            </a:r>
            <a:r>
              <a:rPr lang="en-US" altLang="ja-JP" dirty="0" err="1"/>
              <a:t>Koivula</a:t>
            </a:r>
            <a:r>
              <a:rPr lang="en-US" altLang="ja-JP" dirty="0"/>
              <a:t> A. Expression of </a:t>
            </a:r>
            <a:r>
              <a:rPr lang="en-US" altLang="ja-JP" i="1" dirty="0" err="1"/>
              <a:t>Talaromyces</a:t>
            </a:r>
            <a:r>
              <a:rPr lang="en-US" altLang="ja-JP" i="1" dirty="0"/>
              <a:t> </a:t>
            </a:r>
            <a:r>
              <a:rPr lang="en-US" altLang="ja-JP" i="1" dirty="0" err="1"/>
              <a:t>emersonii</a:t>
            </a:r>
            <a:r>
              <a:rPr lang="en-US" altLang="ja-JP" i="1" dirty="0"/>
              <a:t> </a:t>
            </a:r>
            <a:r>
              <a:rPr lang="en-US" altLang="ja-JP" dirty="0" err="1"/>
              <a:t>cellobiohydrolase</a:t>
            </a:r>
            <a:r>
              <a:rPr lang="en-US" altLang="ja-JP" dirty="0"/>
              <a:t> Cel7A in Saccharomyces cerevisiae and rational mutagenesis to improve its thermostability and activity. Protein </a:t>
            </a:r>
            <a:r>
              <a:rPr lang="en-US" altLang="ja-JP" dirty="0" err="1"/>
              <a:t>Eng</a:t>
            </a:r>
            <a:r>
              <a:rPr lang="en-US" altLang="ja-JP" dirty="0"/>
              <a:t> Des Sel. 2010 Feb;23(2):69-79</a:t>
            </a:r>
          </a:p>
          <a:p>
            <a:endParaRPr lang="en-US" altLang="ja-JP" dirty="0">
              <a:solidFill>
                <a:srgbClr val="212121"/>
              </a:solidFill>
              <a:latin typeface="BlinkMacSystemFont"/>
            </a:endParaRPr>
          </a:p>
          <a:p>
            <a:r>
              <a:rPr lang="ja-JP" altLang="en-US" dirty="0">
                <a:solidFill>
                  <a:srgbClr val="212121"/>
                </a:solidFill>
                <a:latin typeface="BlinkMacSystemFont"/>
              </a:rPr>
              <a:t>参考文献２</a:t>
            </a:r>
            <a:endParaRPr lang="en-US" altLang="ja-JP" dirty="0">
              <a:solidFill>
                <a:srgbClr val="212121"/>
              </a:solidFill>
              <a:latin typeface="BlinkMacSystemFont"/>
            </a:endParaRPr>
          </a:p>
          <a:p>
            <a:r>
              <a:rPr lang="en-US" altLang="ja-JP" dirty="0"/>
              <a:t>Bauer S, Vasu P, Persson S, Mort AJ, Somerville CR. Development and application of a suite of polysaccharide-degrading enzymes for analyzing plant cell walls. Proc Natl </a:t>
            </a:r>
            <a:r>
              <a:rPr lang="en-US" altLang="ja-JP" dirty="0" err="1"/>
              <a:t>Acad</a:t>
            </a:r>
            <a:r>
              <a:rPr lang="en-US" altLang="ja-JP" dirty="0"/>
              <a:t> Sci U S A. 2006 Jul 25;103(30):11417-22. </a:t>
            </a:r>
            <a:r>
              <a:rPr lang="en-US" altLang="ja-JP" dirty="0" err="1"/>
              <a:t>doi</a:t>
            </a:r>
            <a:r>
              <a:rPr lang="en-US" altLang="ja-JP" dirty="0"/>
              <a:t>: 10.1073/pnas.0604632103. </a:t>
            </a:r>
            <a:r>
              <a:rPr lang="en-US" altLang="ja-JP" dirty="0" err="1"/>
              <a:t>Epub</a:t>
            </a:r>
            <a:r>
              <a:rPr lang="en-US" altLang="ja-JP" dirty="0"/>
              <a:t> 2006 Jul 14. </a:t>
            </a:r>
          </a:p>
        </p:txBody>
      </p:sp>
    </p:spTree>
    <p:extLst>
      <p:ext uri="{BB962C8B-B14F-4D97-AF65-F5344CB8AC3E}">
        <p14:creationId xmlns:p14="http://schemas.microsoft.com/office/powerpoint/2010/main" val="376470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FE546-0AEC-4166-9CAA-A41ABEBC515F}"/>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lang="ja-JP" altLang="en-US" sz="2700" dirty="0">
                <a:solidFill>
                  <a:prstClr val="white"/>
                </a:solidFill>
                <a:latin typeface="Arial"/>
                <a:ea typeface="Meiryo UI"/>
              </a:rPr>
              <a:t>計画と実績</a:t>
            </a:r>
            <a:endParaRPr kumimoji="1" lang="ja-JP" altLang="en-US" dirty="0"/>
          </a:p>
        </p:txBody>
      </p:sp>
      <p:sp>
        <p:nvSpPr>
          <p:cNvPr id="3" name="スライド番号プレースホルダー 2">
            <a:extLst>
              <a:ext uri="{FF2B5EF4-FFF2-40B4-BE49-F238E27FC236}">
                <a16:creationId xmlns:a16="http://schemas.microsoft.com/office/drawing/2014/main" id="{C9FA0192-2337-401F-A573-F540658A0983}"/>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graphicFrame>
        <p:nvGraphicFramePr>
          <p:cNvPr id="97" name="表 96">
            <a:extLst>
              <a:ext uri="{FF2B5EF4-FFF2-40B4-BE49-F238E27FC236}">
                <a16:creationId xmlns:a16="http://schemas.microsoft.com/office/drawing/2014/main" id="{50717B00-89B1-4D93-B73C-E172E6018D1E}"/>
              </a:ext>
            </a:extLst>
          </p:cNvPr>
          <p:cNvGraphicFramePr>
            <a:graphicFrameLocks noGrp="1"/>
          </p:cNvGraphicFramePr>
          <p:nvPr/>
        </p:nvGraphicFramePr>
        <p:xfrm>
          <a:off x="236457" y="1233929"/>
          <a:ext cx="11400130" cy="4179319"/>
        </p:xfrm>
        <a:graphic>
          <a:graphicData uri="http://schemas.openxmlformats.org/drawingml/2006/table">
            <a:tbl>
              <a:tblPr firstRow="1" bandRow="1"/>
              <a:tblGrid>
                <a:gridCol w="814295">
                  <a:extLst>
                    <a:ext uri="{9D8B030D-6E8A-4147-A177-3AD203B41FA5}">
                      <a16:colId xmlns:a16="http://schemas.microsoft.com/office/drawing/2014/main" val="3384309937"/>
                    </a:ext>
                  </a:extLst>
                </a:gridCol>
                <a:gridCol w="814295">
                  <a:extLst>
                    <a:ext uri="{9D8B030D-6E8A-4147-A177-3AD203B41FA5}">
                      <a16:colId xmlns:a16="http://schemas.microsoft.com/office/drawing/2014/main" val="3596756678"/>
                    </a:ext>
                  </a:extLst>
                </a:gridCol>
                <a:gridCol w="814295">
                  <a:extLst>
                    <a:ext uri="{9D8B030D-6E8A-4147-A177-3AD203B41FA5}">
                      <a16:colId xmlns:a16="http://schemas.microsoft.com/office/drawing/2014/main" val="2895795586"/>
                    </a:ext>
                  </a:extLst>
                </a:gridCol>
                <a:gridCol w="814295">
                  <a:extLst>
                    <a:ext uri="{9D8B030D-6E8A-4147-A177-3AD203B41FA5}">
                      <a16:colId xmlns:a16="http://schemas.microsoft.com/office/drawing/2014/main" val="3364317842"/>
                    </a:ext>
                  </a:extLst>
                </a:gridCol>
                <a:gridCol w="814295">
                  <a:extLst>
                    <a:ext uri="{9D8B030D-6E8A-4147-A177-3AD203B41FA5}">
                      <a16:colId xmlns:a16="http://schemas.microsoft.com/office/drawing/2014/main" val="2382012166"/>
                    </a:ext>
                  </a:extLst>
                </a:gridCol>
                <a:gridCol w="814295">
                  <a:extLst>
                    <a:ext uri="{9D8B030D-6E8A-4147-A177-3AD203B41FA5}">
                      <a16:colId xmlns:a16="http://schemas.microsoft.com/office/drawing/2014/main" val="76362969"/>
                    </a:ext>
                  </a:extLst>
                </a:gridCol>
                <a:gridCol w="814295">
                  <a:extLst>
                    <a:ext uri="{9D8B030D-6E8A-4147-A177-3AD203B41FA5}">
                      <a16:colId xmlns:a16="http://schemas.microsoft.com/office/drawing/2014/main" val="1393572606"/>
                    </a:ext>
                  </a:extLst>
                </a:gridCol>
                <a:gridCol w="814295">
                  <a:extLst>
                    <a:ext uri="{9D8B030D-6E8A-4147-A177-3AD203B41FA5}">
                      <a16:colId xmlns:a16="http://schemas.microsoft.com/office/drawing/2014/main" val="3123529772"/>
                    </a:ext>
                  </a:extLst>
                </a:gridCol>
                <a:gridCol w="814295">
                  <a:extLst>
                    <a:ext uri="{9D8B030D-6E8A-4147-A177-3AD203B41FA5}">
                      <a16:colId xmlns:a16="http://schemas.microsoft.com/office/drawing/2014/main" val="1341491188"/>
                    </a:ext>
                  </a:extLst>
                </a:gridCol>
                <a:gridCol w="814295">
                  <a:extLst>
                    <a:ext uri="{9D8B030D-6E8A-4147-A177-3AD203B41FA5}">
                      <a16:colId xmlns:a16="http://schemas.microsoft.com/office/drawing/2014/main" val="1127773412"/>
                    </a:ext>
                  </a:extLst>
                </a:gridCol>
                <a:gridCol w="814295">
                  <a:extLst>
                    <a:ext uri="{9D8B030D-6E8A-4147-A177-3AD203B41FA5}">
                      <a16:colId xmlns:a16="http://schemas.microsoft.com/office/drawing/2014/main" val="1058778365"/>
                    </a:ext>
                  </a:extLst>
                </a:gridCol>
                <a:gridCol w="814295">
                  <a:extLst>
                    <a:ext uri="{9D8B030D-6E8A-4147-A177-3AD203B41FA5}">
                      <a16:colId xmlns:a16="http://schemas.microsoft.com/office/drawing/2014/main" val="3229005687"/>
                    </a:ext>
                  </a:extLst>
                </a:gridCol>
                <a:gridCol w="814295">
                  <a:extLst>
                    <a:ext uri="{9D8B030D-6E8A-4147-A177-3AD203B41FA5}">
                      <a16:colId xmlns:a16="http://schemas.microsoft.com/office/drawing/2014/main" val="3001837200"/>
                    </a:ext>
                  </a:extLst>
                </a:gridCol>
                <a:gridCol w="814295">
                  <a:extLst>
                    <a:ext uri="{9D8B030D-6E8A-4147-A177-3AD203B41FA5}">
                      <a16:colId xmlns:a16="http://schemas.microsoft.com/office/drawing/2014/main" val="1497170032"/>
                    </a:ext>
                  </a:extLst>
                </a:gridCol>
              </a:tblGrid>
              <a:tr h="366965">
                <a:tc>
                  <a:txBody>
                    <a:body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FY19</a:t>
                      </a:r>
                      <a:endParaRPr kumimoji="1" lang="ja-JP" altLang="en-US" sz="16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FY20</a:t>
                      </a:r>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FY21</a:t>
                      </a:r>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FY22</a:t>
                      </a:r>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86720423"/>
                  </a:ext>
                </a:extLst>
              </a:tr>
              <a:tr h="341313">
                <a:tc>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589272518"/>
                  </a:ext>
                </a:extLst>
              </a:tr>
              <a:tr h="1413641">
                <a:tc>
                  <a:txBody>
                    <a:bodyPr/>
                    <a:lstStyle/>
                    <a:p>
                      <a:r>
                        <a:rPr kumimoji="1" lang="en-US" altLang="ja-JP" sz="1600" b="1" dirty="0">
                          <a:solidFill>
                            <a:schemeClr val="tx1"/>
                          </a:solidFill>
                        </a:rPr>
                        <a:t>LR1</a:t>
                      </a:r>
                    </a:p>
                    <a:p>
                      <a:r>
                        <a:rPr kumimoji="1" lang="ja-JP" altLang="en-US" sz="1600" b="1" dirty="0">
                          <a:solidFill>
                            <a:schemeClr val="tx1"/>
                          </a:solidFill>
                        </a:rPr>
                        <a:t>計画</a:t>
                      </a:r>
                      <a:endParaRPr kumimoji="1" lang="en-US" altLang="ja-JP" sz="1600" b="1" dirty="0">
                        <a:solidFill>
                          <a:schemeClr val="tx1"/>
                        </a:solidFill>
                      </a:endParaRPr>
                    </a:p>
                    <a:p>
                      <a:endParaRPr kumimoji="1" lang="en-US" altLang="ja-JP" sz="1600" b="1" dirty="0">
                        <a:solidFill>
                          <a:schemeClr val="tx1"/>
                        </a:solidFill>
                      </a:endParaRPr>
                    </a:p>
                    <a:p>
                      <a:r>
                        <a:rPr kumimoji="1" lang="en-US" altLang="ja-JP" sz="1100" b="0" dirty="0">
                          <a:solidFill>
                            <a:schemeClr val="tx1"/>
                          </a:solidFill>
                        </a:rPr>
                        <a:t>2019/12</a:t>
                      </a:r>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6688725"/>
                  </a:ext>
                </a:extLst>
              </a:tr>
              <a:tr h="2057400">
                <a:tc>
                  <a:txBody>
                    <a:bodyPr/>
                    <a:lstStyle/>
                    <a:p>
                      <a:r>
                        <a:rPr kumimoji="1" lang="en-US" altLang="ja-JP" sz="1600" b="1" dirty="0">
                          <a:solidFill>
                            <a:schemeClr val="tx1"/>
                          </a:solidFill>
                        </a:rPr>
                        <a:t>LR2</a:t>
                      </a:r>
                    </a:p>
                    <a:p>
                      <a:r>
                        <a:rPr kumimoji="1" lang="ja-JP" altLang="en-US" sz="1600" b="1" dirty="0">
                          <a:solidFill>
                            <a:schemeClr val="tx1"/>
                          </a:solidFill>
                        </a:rPr>
                        <a:t>実績</a:t>
                      </a:r>
                      <a:endParaRPr kumimoji="1" lang="en-US" altLang="ja-JP" sz="1600" b="1" dirty="0">
                        <a:solidFill>
                          <a:schemeClr val="tx1"/>
                        </a:solidFill>
                      </a:endParaRPr>
                    </a:p>
                    <a:p>
                      <a:endParaRPr kumimoji="1" lang="en-US" altLang="ja-JP" sz="1100" b="1" dirty="0">
                        <a:solidFill>
                          <a:schemeClr val="tx1"/>
                        </a:solidFill>
                      </a:endParaRPr>
                    </a:p>
                    <a:p>
                      <a:r>
                        <a:rPr kumimoji="1" lang="en-US" altLang="ja-JP" sz="1100" b="0" dirty="0">
                          <a:solidFill>
                            <a:schemeClr val="tx1"/>
                          </a:solidFill>
                        </a:rPr>
                        <a:t>2022/09</a:t>
                      </a:r>
                      <a:endParaRPr kumimoji="1" lang="ja-JP" altLang="en-US" sz="1100" b="0" dirty="0">
                        <a:solidFill>
                          <a:schemeClr val="tx1"/>
                        </a:solidFill>
                      </a:endParaRPr>
                    </a:p>
                    <a:p>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66586927"/>
                  </a:ext>
                </a:extLst>
              </a:tr>
            </a:tbl>
          </a:graphicData>
        </a:graphic>
      </p:graphicFrame>
      <p:sp>
        <p:nvSpPr>
          <p:cNvPr id="106" name="フローチャート: 組合せ 105">
            <a:extLst>
              <a:ext uri="{FF2B5EF4-FFF2-40B4-BE49-F238E27FC236}">
                <a16:creationId xmlns:a16="http://schemas.microsoft.com/office/drawing/2014/main" id="{F5888F36-3832-4035-AB17-AC6F97EF855C}"/>
              </a:ext>
            </a:extLst>
          </p:cNvPr>
          <p:cNvSpPr/>
          <p:nvPr/>
        </p:nvSpPr>
        <p:spPr>
          <a:xfrm>
            <a:off x="2570846"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FBE7D273-8334-4BCB-8091-B8A2804567B8}"/>
              </a:ext>
            </a:extLst>
          </p:cNvPr>
          <p:cNvSpPr txBox="1"/>
          <p:nvPr/>
        </p:nvSpPr>
        <p:spPr>
          <a:xfrm>
            <a:off x="2723247" y="2056578"/>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115" name="フローチャート: 組合せ 114">
            <a:extLst>
              <a:ext uri="{FF2B5EF4-FFF2-40B4-BE49-F238E27FC236}">
                <a16:creationId xmlns:a16="http://schemas.microsoft.com/office/drawing/2014/main" id="{ED233708-C136-42EA-86A2-F9F94623DF4E}"/>
              </a:ext>
            </a:extLst>
          </p:cNvPr>
          <p:cNvSpPr/>
          <p:nvPr/>
        </p:nvSpPr>
        <p:spPr>
          <a:xfrm>
            <a:off x="4173106" y="2145651"/>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C6DBD4AC-8660-45A8-8901-E767554A09B6}"/>
              </a:ext>
            </a:extLst>
          </p:cNvPr>
          <p:cNvSpPr txBox="1"/>
          <p:nvPr/>
        </p:nvSpPr>
        <p:spPr>
          <a:xfrm>
            <a:off x="4325507" y="2061726"/>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122" name="フローチャート: 組合せ 121">
            <a:extLst>
              <a:ext uri="{FF2B5EF4-FFF2-40B4-BE49-F238E27FC236}">
                <a16:creationId xmlns:a16="http://schemas.microsoft.com/office/drawing/2014/main" id="{2DE78F6E-3ADA-4849-9744-A9AB432D416E}"/>
              </a:ext>
            </a:extLst>
          </p:cNvPr>
          <p:cNvSpPr/>
          <p:nvPr/>
        </p:nvSpPr>
        <p:spPr>
          <a:xfrm>
            <a:off x="973162" y="2140503"/>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B759C45A-5941-4AC6-9BDC-1607F970A604}"/>
              </a:ext>
            </a:extLst>
          </p:cNvPr>
          <p:cNvSpPr txBox="1"/>
          <p:nvPr/>
        </p:nvSpPr>
        <p:spPr>
          <a:xfrm>
            <a:off x="1125563" y="2056578"/>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124" name="フローチャート: 組合せ 123">
            <a:extLst>
              <a:ext uri="{FF2B5EF4-FFF2-40B4-BE49-F238E27FC236}">
                <a16:creationId xmlns:a16="http://schemas.microsoft.com/office/drawing/2014/main" id="{D010A771-1767-469C-9649-92E1E15B9884}"/>
              </a:ext>
            </a:extLst>
          </p:cNvPr>
          <p:cNvSpPr/>
          <p:nvPr/>
        </p:nvSpPr>
        <p:spPr>
          <a:xfrm>
            <a:off x="6607134"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136504A1-F42E-4D71-A54F-F4778D37A318}"/>
              </a:ext>
            </a:extLst>
          </p:cNvPr>
          <p:cNvSpPr txBox="1"/>
          <p:nvPr/>
        </p:nvSpPr>
        <p:spPr>
          <a:xfrm>
            <a:off x="6759535" y="2056578"/>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128" name="フローチャート: 組合せ 127">
            <a:extLst>
              <a:ext uri="{FF2B5EF4-FFF2-40B4-BE49-F238E27FC236}">
                <a16:creationId xmlns:a16="http://schemas.microsoft.com/office/drawing/2014/main" id="{2AC5CC82-2F68-4787-96B7-BE0169E696D8}"/>
              </a:ext>
            </a:extLst>
          </p:cNvPr>
          <p:cNvSpPr/>
          <p:nvPr/>
        </p:nvSpPr>
        <p:spPr>
          <a:xfrm>
            <a:off x="8271671" y="2136590"/>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テキスト ボックス 131">
            <a:extLst>
              <a:ext uri="{FF2B5EF4-FFF2-40B4-BE49-F238E27FC236}">
                <a16:creationId xmlns:a16="http://schemas.microsoft.com/office/drawing/2014/main" id="{9DD0ED22-5EBF-455B-8F88-5D98B40AA606}"/>
              </a:ext>
            </a:extLst>
          </p:cNvPr>
          <p:cNvSpPr txBox="1"/>
          <p:nvPr/>
        </p:nvSpPr>
        <p:spPr>
          <a:xfrm>
            <a:off x="8424072" y="2052665"/>
            <a:ext cx="465192" cy="276999"/>
          </a:xfrm>
          <a:prstGeom prst="rect">
            <a:avLst/>
          </a:prstGeom>
          <a:noFill/>
        </p:spPr>
        <p:txBody>
          <a:bodyPr wrap="none" rtlCol="0">
            <a:spAutoFit/>
          </a:bodyPr>
          <a:lstStyle/>
          <a:p>
            <a:r>
              <a:rPr kumimoji="1" lang="en-US" altLang="ja-JP" sz="1200" dirty="0"/>
              <a:t>LR3</a:t>
            </a:r>
            <a:endParaRPr kumimoji="1" lang="ja-JP" altLang="en-US" sz="1200" dirty="0"/>
          </a:p>
        </p:txBody>
      </p:sp>
      <p:sp>
        <p:nvSpPr>
          <p:cNvPr id="156" name="矢印: 右 155">
            <a:extLst>
              <a:ext uri="{FF2B5EF4-FFF2-40B4-BE49-F238E27FC236}">
                <a16:creationId xmlns:a16="http://schemas.microsoft.com/office/drawing/2014/main" id="{84854670-06C8-45C1-BB97-22ECD8C46B0F}"/>
              </a:ext>
            </a:extLst>
          </p:cNvPr>
          <p:cNvSpPr/>
          <p:nvPr/>
        </p:nvSpPr>
        <p:spPr>
          <a:xfrm>
            <a:off x="1073229" y="2247887"/>
            <a:ext cx="159423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endParaRPr kumimoji="1" lang="ja-JP" altLang="en-US" sz="800" dirty="0">
              <a:solidFill>
                <a:schemeClr val="tx1"/>
              </a:solidFill>
            </a:endParaRPr>
          </a:p>
        </p:txBody>
      </p:sp>
      <p:sp>
        <p:nvSpPr>
          <p:cNvPr id="157" name="矢印: 右 156">
            <a:extLst>
              <a:ext uri="{FF2B5EF4-FFF2-40B4-BE49-F238E27FC236}">
                <a16:creationId xmlns:a16="http://schemas.microsoft.com/office/drawing/2014/main" id="{70257FF3-EAF1-4B8D-B4D5-B2C5FC6FE543}"/>
              </a:ext>
            </a:extLst>
          </p:cNvPr>
          <p:cNvSpPr/>
          <p:nvPr/>
        </p:nvSpPr>
        <p:spPr>
          <a:xfrm>
            <a:off x="1067252" y="2578553"/>
            <a:ext cx="791262"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評価</a:t>
            </a:r>
          </a:p>
        </p:txBody>
      </p:sp>
      <p:sp>
        <p:nvSpPr>
          <p:cNvPr id="158" name="矢印: 右 157">
            <a:extLst>
              <a:ext uri="{FF2B5EF4-FFF2-40B4-BE49-F238E27FC236}">
                <a16:creationId xmlns:a16="http://schemas.microsoft.com/office/drawing/2014/main" id="{78DF3F1F-8CBF-40B6-B6EC-A63D8978A6F1}"/>
              </a:ext>
            </a:extLst>
          </p:cNvPr>
          <p:cNvSpPr/>
          <p:nvPr/>
        </p:nvSpPr>
        <p:spPr>
          <a:xfrm>
            <a:off x="1886021" y="2591374"/>
            <a:ext cx="79339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159" name="矢印: 右 158">
            <a:extLst>
              <a:ext uri="{FF2B5EF4-FFF2-40B4-BE49-F238E27FC236}">
                <a16:creationId xmlns:a16="http://schemas.microsoft.com/office/drawing/2014/main" id="{D32A488B-B597-4BF2-A0B8-B439A32FC820}"/>
              </a:ext>
            </a:extLst>
          </p:cNvPr>
          <p:cNvSpPr/>
          <p:nvPr/>
        </p:nvSpPr>
        <p:spPr>
          <a:xfrm>
            <a:off x="1886021" y="2915312"/>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160" name="矢印: 右 159">
            <a:extLst>
              <a:ext uri="{FF2B5EF4-FFF2-40B4-BE49-F238E27FC236}">
                <a16:creationId xmlns:a16="http://schemas.microsoft.com/office/drawing/2014/main" id="{7F0E6D96-A392-4DB1-A198-32D4E0DBF9AA}"/>
              </a:ext>
            </a:extLst>
          </p:cNvPr>
          <p:cNvSpPr/>
          <p:nvPr/>
        </p:nvSpPr>
        <p:spPr>
          <a:xfrm>
            <a:off x="2667465" y="2258990"/>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endParaRPr kumimoji="1" lang="ja-JP" altLang="en-US" sz="800" dirty="0">
              <a:solidFill>
                <a:schemeClr val="tx1"/>
              </a:solidFill>
            </a:endParaRPr>
          </a:p>
        </p:txBody>
      </p:sp>
      <p:sp>
        <p:nvSpPr>
          <p:cNvPr id="161" name="矢印: 右 160">
            <a:extLst>
              <a:ext uri="{FF2B5EF4-FFF2-40B4-BE49-F238E27FC236}">
                <a16:creationId xmlns:a16="http://schemas.microsoft.com/office/drawing/2014/main" id="{2DAB0CCD-530B-4A47-9D61-DF590ABFA14B}"/>
              </a:ext>
            </a:extLst>
          </p:cNvPr>
          <p:cNvSpPr/>
          <p:nvPr/>
        </p:nvSpPr>
        <p:spPr>
          <a:xfrm>
            <a:off x="2696802" y="291531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162" name="矢印: 右 161">
            <a:extLst>
              <a:ext uri="{FF2B5EF4-FFF2-40B4-BE49-F238E27FC236}">
                <a16:creationId xmlns:a16="http://schemas.microsoft.com/office/drawing/2014/main" id="{01726E36-7F9E-4A94-A48B-BF74AD500B4A}"/>
              </a:ext>
            </a:extLst>
          </p:cNvPr>
          <p:cNvSpPr/>
          <p:nvPr/>
        </p:nvSpPr>
        <p:spPr>
          <a:xfrm>
            <a:off x="3507088" y="291460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163" name="矢印: 右 162">
            <a:extLst>
              <a:ext uri="{FF2B5EF4-FFF2-40B4-BE49-F238E27FC236}">
                <a16:creationId xmlns:a16="http://schemas.microsoft.com/office/drawing/2014/main" id="{BB6755E8-D7C1-4F27-9794-2AF3EF6CBFE7}"/>
              </a:ext>
            </a:extLst>
          </p:cNvPr>
          <p:cNvSpPr/>
          <p:nvPr/>
        </p:nvSpPr>
        <p:spPr>
          <a:xfrm>
            <a:off x="3517403" y="2268080"/>
            <a:ext cx="78094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次期テーマ技術サーベイ</a:t>
            </a:r>
          </a:p>
        </p:txBody>
      </p:sp>
      <p:sp>
        <p:nvSpPr>
          <p:cNvPr id="164" name="矢印: 右 163">
            <a:extLst>
              <a:ext uri="{FF2B5EF4-FFF2-40B4-BE49-F238E27FC236}">
                <a16:creationId xmlns:a16="http://schemas.microsoft.com/office/drawing/2014/main" id="{670711DA-33CF-498F-84D1-AE61E6421A1F}"/>
              </a:ext>
            </a:extLst>
          </p:cNvPr>
          <p:cNvSpPr/>
          <p:nvPr/>
        </p:nvSpPr>
        <p:spPr>
          <a:xfrm>
            <a:off x="4329042" y="2576879"/>
            <a:ext cx="402519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次期テーマ向け技術トライアル、アプリケーション調査</a:t>
            </a:r>
          </a:p>
        </p:txBody>
      </p:sp>
      <p:sp>
        <p:nvSpPr>
          <p:cNvPr id="198" name="矢印: 右 197">
            <a:extLst>
              <a:ext uri="{FF2B5EF4-FFF2-40B4-BE49-F238E27FC236}">
                <a16:creationId xmlns:a16="http://schemas.microsoft.com/office/drawing/2014/main" id="{99092EC5-E8FD-4F0C-8812-6568ED2450BA}"/>
              </a:ext>
            </a:extLst>
          </p:cNvPr>
          <p:cNvSpPr/>
          <p:nvPr/>
        </p:nvSpPr>
        <p:spPr>
          <a:xfrm>
            <a:off x="5118805" y="2244375"/>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endParaRPr kumimoji="1" lang="ja-JP" altLang="en-US" sz="800" dirty="0">
              <a:solidFill>
                <a:schemeClr val="tx1"/>
              </a:solidFill>
            </a:endParaRPr>
          </a:p>
        </p:txBody>
      </p:sp>
      <p:sp>
        <p:nvSpPr>
          <p:cNvPr id="199" name="矢印: 右 198">
            <a:extLst>
              <a:ext uri="{FF2B5EF4-FFF2-40B4-BE49-F238E27FC236}">
                <a16:creationId xmlns:a16="http://schemas.microsoft.com/office/drawing/2014/main" id="{6D6833F9-AE8E-4528-87AB-0F4D0AE123CE}"/>
              </a:ext>
            </a:extLst>
          </p:cNvPr>
          <p:cNvSpPr/>
          <p:nvPr/>
        </p:nvSpPr>
        <p:spPr>
          <a:xfrm>
            <a:off x="5125604" y="293296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p>
        </p:txBody>
      </p:sp>
      <p:sp>
        <p:nvSpPr>
          <p:cNvPr id="208" name="フローチャート: 組合せ 207">
            <a:extLst>
              <a:ext uri="{FF2B5EF4-FFF2-40B4-BE49-F238E27FC236}">
                <a16:creationId xmlns:a16="http://schemas.microsoft.com/office/drawing/2014/main" id="{3C8C22D8-B4F1-4385-B692-C28244476ADE}"/>
              </a:ext>
            </a:extLst>
          </p:cNvPr>
          <p:cNvSpPr/>
          <p:nvPr/>
        </p:nvSpPr>
        <p:spPr>
          <a:xfrm>
            <a:off x="4153676" y="3563260"/>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テキスト ボックス 208">
            <a:extLst>
              <a:ext uri="{FF2B5EF4-FFF2-40B4-BE49-F238E27FC236}">
                <a16:creationId xmlns:a16="http://schemas.microsoft.com/office/drawing/2014/main" id="{6E3EBF34-1518-4A93-AD29-9AB5A2A25677}"/>
              </a:ext>
            </a:extLst>
          </p:cNvPr>
          <p:cNvSpPr txBox="1"/>
          <p:nvPr/>
        </p:nvSpPr>
        <p:spPr>
          <a:xfrm>
            <a:off x="4306077" y="3486709"/>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210" name="フローチャート: 組合せ 209">
            <a:extLst>
              <a:ext uri="{FF2B5EF4-FFF2-40B4-BE49-F238E27FC236}">
                <a16:creationId xmlns:a16="http://schemas.microsoft.com/office/drawing/2014/main" id="{708A9D07-E290-4196-80B6-42B9733F4F38}"/>
              </a:ext>
            </a:extLst>
          </p:cNvPr>
          <p:cNvSpPr/>
          <p:nvPr/>
        </p:nvSpPr>
        <p:spPr>
          <a:xfrm>
            <a:off x="6599982" y="3566372"/>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1" name="テキスト ボックス 210">
            <a:extLst>
              <a:ext uri="{FF2B5EF4-FFF2-40B4-BE49-F238E27FC236}">
                <a16:creationId xmlns:a16="http://schemas.microsoft.com/office/drawing/2014/main" id="{9C59EEC1-3E3C-4D44-AFC6-EFB88EDD4A5B}"/>
              </a:ext>
            </a:extLst>
          </p:cNvPr>
          <p:cNvSpPr txBox="1"/>
          <p:nvPr/>
        </p:nvSpPr>
        <p:spPr>
          <a:xfrm>
            <a:off x="6752383" y="3525113"/>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212" name="テキスト ボックス 211">
            <a:extLst>
              <a:ext uri="{FF2B5EF4-FFF2-40B4-BE49-F238E27FC236}">
                <a16:creationId xmlns:a16="http://schemas.microsoft.com/office/drawing/2014/main" id="{21F1F8AC-6C92-4691-B15A-44808BCAEE04}"/>
              </a:ext>
            </a:extLst>
          </p:cNvPr>
          <p:cNvSpPr txBox="1"/>
          <p:nvPr/>
        </p:nvSpPr>
        <p:spPr>
          <a:xfrm>
            <a:off x="1106133" y="3486709"/>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213" name="テキスト ボックス 212">
            <a:extLst>
              <a:ext uri="{FF2B5EF4-FFF2-40B4-BE49-F238E27FC236}">
                <a16:creationId xmlns:a16="http://schemas.microsoft.com/office/drawing/2014/main" id="{78FBE9B5-CE32-4F87-93CC-2D1FE4663FC0}"/>
              </a:ext>
            </a:extLst>
          </p:cNvPr>
          <p:cNvSpPr txBox="1"/>
          <p:nvPr/>
        </p:nvSpPr>
        <p:spPr>
          <a:xfrm>
            <a:off x="10070848" y="3555080"/>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214" name="矢印: 右 213">
            <a:extLst>
              <a:ext uri="{FF2B5EF4-FFF2-40B4-BE49-F238E27FC236}">
                <a16:creationId xmlns:a16="http://schemas.microsoft.com/office/drawing/2014/main" id="{1A87969E-4EAE-4856-AAC9-E555E8098582}"/>
              </a:ext>
            </a:extLst>
          </p:cNvPr>
          <p:cNvSpPr/>
          <p:nvPr/>
        </p:nvSpPr>
        <p:spPr>
          <a:xfrm>
            <a:off x="6224454" y="4973260"/>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endParaRPr kumimoji="1" lang="en-US" altLang="ja-JP" sz="800" dirty="0">
              <a:solidFill>
                <a:schemeClr val="tx1"/>
              </a:solidFill>
            </a:endParaRPr>
          </a:p>
          <a:p>
            <a:pPr algn="ctr"/>
            <a:r>
              <a:rPr kumimoji="1" lang="ja-JP" altLang="en-US" sz="800" dirty="0">
                <a:solidFill>
                  <a:schemeClr val="tx1"/>
                </a:solidFill>
              </a:rPr>
              <a:t>再試験</a:t>
            </a:r>
            <a:endParaRPr kumimoji="1" lang="en-US" altLang="ja-JP" sz="800" dirty="0">
              <a:solidFill>
                <a:schemeClr val="tx1"/>
              </a:solidFill>
            </a:endParaRPr>
          </a:p>
        </p:txBody>
      </p:sp>
      <p:sp>
        <p:nvSpPr>
          <p:cNvPr id="215" name="矢印: 右 214">
            <a:extLst>
              <a:ext uri="{FF2B5EF4-FFF2-40B4-BE49-F238E27FC236}">
                <a16:creationId xmlns:a16="http://schemas.microsoft.com/office/drawing/2014/main" id="{937FF203-BE16-42AB-85C0-59DAC0EED2FB}"/>
              </a:ext>
            </a:extLst>
          </p:cNvPr>
          <p:cNvSpPr/>
          <p:nvPr/>
        </p:nvSpPr>
        <p:spPr>
          <a:xfrm>
            <a:off x="6562990" y="4694061"/>
            <a:ext cx="980655"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新評価系検討</a:t>
            </a:r>
            <a:endParaRPr kumimoji="1" lang="en-US" altLang="ja-JP" sz="800" dirty="0">
              <a:solidFill>
                <a:schemeClr val="tx1"/>
              </a:solidFill>
            </a:endParaRPr>
          </a:p>
        </p:txBody>
      </p:sp>
      <p:sp>
        <p:nvSpPr>
          <p:cNvPr id="216" name="矢印: 右 215">
            <a:extLst>
              <a:ext uri="{FF2B5EF4-FFF2-40B4-BE49-F238E27FC236}">
                <a16:creationId xmlns:a16="http://schemas.microsoft.com/office/drawing/2014/main" id="{E3E4EFF4-98BD-49DB-8FF8-9597D9473F3C}"/>
              </a:ext>
            </a:extLst>
          </p:cNvPr>
          <p:cNvSpPr/>
          <p:nvPr/>
        </p:nvSpPr>
        <p:spPr>
          <a:xfrm>
            <a:off x="7589253" y="4691827"/>
            <a:ext cx="155097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新評価試験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endParaRPr kumimoji="1" lang="en-US" altLang="ja-JP" sz="800" dirty="0">
              <a:solidFill>
                <a:schemeClr val="tx1"/>
              </a:solidFill>
            </a:endParaRPr>
          </a:p>
        </p:txBody>
      </p:sp>
      <p:sp>
        <p:nvSpPr>
          <p:cNvPr id="217" name="矢印: 右 216">
            <a:extLst>
              <a:ext uri="{FF2B5EF4-FFF2-40B4-BE49-F238E27FC236}">
                <a16:creationId xmlns:a16="http://schemas.microsoft.com/office/drawing/2014/main" id="{CDDAB196-AB93-433D-8DCC-03C465D79256}"/>
              </a:ext>
            </a:extLst>
          </p:cNvPr>
          <p:cNvSpPr/>
          <p:nvPr/>
        </p:nvSpPr>
        <p:spPr>
          <a:xfrm>
            <a:off x="6562990" y="4446848"/>
            <a:ext cx="177182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微生物発現系検討</a:t>
            </a:r>
          </a:p>
        </p:txBody>
      </p:sp>
      <p:sp>
        <p:nvSpPr>
          <p:cNvPr id="218" name="矢印: 右 217">
            <a:extLst>
              <a:ext uri="{FF2B5EF4-FFF2-40B4-BE49-F238E27FC236}">
                <a16:creationId xmlns:a16="http://schemas.microsoft.com/office/drawing/2014/main" id="{D04FC191-864E-4234-A355-C611DCEE7CEA}"/>
              </a:ext>
            </a:extLst>
          </p:cNvPr>
          <p:cNvSpPr/>
          <p:nvPr/>
        </p:nvSpPr>
        <p:spPr>
          <a:xfrm>
            <a:off x="5106174" y="3798249"/>
            <a:ext cx="163231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変異体探索技術の調査</a:t>
            </a:r>
            <a:endParaRPr kumimoji="1" lang="en-US" altLang="ja-JP" sz="800" dirty="0">
              <a:solidFill>
                <a:schemeClr val="tx1"/>
              </a:solidFill>
            </a:endParaRPr>
          </a:p>
          <a:p>
            <a:pPr algn="ctr"/>
            <a:r>
              <a:rPr kumimoji="1" lang="ja-JP" altLang="en-US" sz="800" dirty="0">
                <a:solidFill>
                  <a:schemeClr val="tx1"/>
                </a:solidFill>
              </a:rPr>
              <a:t>机上評価データ分析</a:t>
            </a:r>
            <a:endParaRPr kumimoji="1" lang="en-US" altLang="ja-JP" sz="800" dirty="0">
              <a:solidFill>
                <a:schemeClr val="tx1"/>
              </a:solidFill>
            </a:endParaRPr>
          </a:p>
        </p:txBody>
      </p:sp>
      <p:sp>
        <p:nvSpPr>
          <p:cNvPr id="219" name="矢印: 右 218">
            <a:extLst>
              <a:ext uri="{FF2B5EF4-FFF2-40B4-BE49-F238E27FC236}">
                <a16:creationId xmlns:a16="http://schemas.microsoft.com/office/drawing/2014/main" id="{9F423270-B884-4FB5-8D35-607F0A349A85}"/>
              </a:ext>
            </a:extLst>
          </p:cNvPr>
          <p:cNvSpPr/>
          <p:nvPr/>
        </p:nvSpPr>
        <p:spPr>
          <a:xfrm>
            <a:off x="6727630" y="4221188"/>
            <a:ext cx="1607181"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タンパク質設計技術動向調査</a:t>
            </a:r>
            <a:endParaRPr kumimoji="1" lang="en-US" altLang="ja-JP" sz="800" dirty="0">
              <a:solidFill>
                <a:schemeClr val="tx1"/>
              </a:solidFill>
            </a:endParaRPr>
          </a:p>
        </p:txBody>
      </p:sp>
      <p:sp>
        <p:nvSpPr>
          <p:cNvPr id="220" name="矢印: 右 219">
            <a:extLst>
              <a:ext uri="{FF2B5EF4-FFF2-40B4-BE49-F238E27FC236}">
                <a16:creationId xmlns:a16="http://schemas.microsoft.com/office/drawing/2014/main" id="{1AD2074F-15DA-4E89-AE93-EBB5F24E7009}"/>
              </a:ext>
            </a:extLst>
          </p:cNvPr>
          <p:cNvSpPr/>
          <p:nvPr/>
        </p:nvSpPr>
        <p:spPr>
          <a:xfrm>
            <a:off x="3477098" y="4021550"/>
            <a:ext cx="5645390"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221" name="フローチャート: 組合せ 220">
            <a:extLst>
              <a:ext uri="{FF2B5EF4-FFF2-40B4-BE49-F238E27FC236}">
                <a16:creationId xmlns:a16="http://schemas.microsoft.com/office/drawing/2014/main" id="{3A6CC005-72B2-4E17-9A73-AF59DB4A0E90}"/>
              </a:ext>
            </a:extLst>
          </p:cNvPr>
          <p:cNvSpPr/>
          <p:nvPr/>
        </p:nvSpPr>
        <p:spPr>
          <a:xfrm>
            <a:off x="973162" y="3564486"/>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矢印: 右 221">
            <a:extLst>
              <a:ext uri="{FF2B5EF4-FFF2-40B4-BE49-F238E27FC236}">
                <a16:creationId xmlns:a16="http://schemas.microsoft.com/office/drawing/2014/main" id="{905694A2-600D-4D49-9E06-E48B6D97E41D}"/>
              </a:ext>
            </a:extLst>
          </p:cNvPr>
          <p:cNvSpPr/>
          <p:nvPr/>
        </p:nvSpPr>
        <p:spPr>
          <a:xfrm>
            <a:off x="8336684" y="4972591"/>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endParaRPr kumimoji="1" lang="en-US" altLang="ja-JP" sz="800" dirty="0">
              <a:solidFill>
                <a:schemeClr val="tx1"/>
              </a:solidFill>
            </a:endParaRPr>
          </a:p>
        </p:txBody>
      </p:sp>
      <p:sp>
        <p:nvSpPr>
          <p:cNvPr id="223" name="矢印: 右 222">
            <a:extLst>
              <a:ext uri="{FF2B5EF4-FFF2-40B4-BE49-F238E27FC236}">
                <a16:creationId xmlns:a16="http://schemas.microsoft.com/office/drawing/2014/main" id="{8B5A0988-1520-4A36-985C-5625F0B4ECA9}"/>
              </a:ext>
            </a:extLst>
          </p:cNvPr>
          <p:cNvSpPr/>
          <p:nvPr/>
        </p:nvSpPr>
        <p:spPr>
          <a:xfrm>
            <a:off x="1036980" y="4020936"/>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ドッキング法評価</a:t>
            </a:r>
          </a:p>
        </p:txBody>
      </p:sp>
      <p:sp>
        <p:nvSpPr>
          <p:cNvPr id="224" name="矢印: 右 223">
            <a:extLst>
              <a:ext uri="{FF2B5EF4-FFF2-40B4-BE49-F238E27FC236}">
                <a16:creationId xmlns:a16="http://schemas.microsoft.com/office/drawing/2014/main" id="{790C9ACB-9F6F-47E4-A8F2-B04615109BB2}"/>
              </a:ext>
            </a:extLst>
          </p:cNvPr>
          <p:cNvSpPr/>
          <p:nvPr/>
        </p:nvSpPr>
        <p:spPr>
          <a:xfrm>
            <a:off x="1039968" y="3784502"/>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p>
          <a:p>
            <a:pPr algn="ctr"/>
            <a:r>
              <a:rPr kumimoji="1" lang="ja-JP" altLang="en-US" sz="800" dirty="0">
                <a:solidFill>
                  <a:schemeClr val="tx1"/>
                </a:solidFill>
              </a:rPr>
              <a:t>（</a:t>
            </a:r>
            <a:r>
              <a:rPr kumimoji="1" lang="en-US" altLang="ja-JP" sz="800" dirty="0">
                <a:solidFill>
                  <a:schemeClr val="tx1"/>
                </a:solidFill>
              </a:rPr>
              <a:t>1</a:t>
            </a:r>
            <a:r>
              <a:rPr kumimoji="1" lang="ja-JP" altLang="en-US" sz="800" dirty="0">
                <a:solidFill>
                  <a:schemeClr val="tx1"/>
                </a:solidFill>
              </a:rPr>
              <a:t>点・２点変異体探索・</a:t>
            </a:r>
            <a:r>
              <a:rPr kumimoji="1" lang="en-US" altLang="ja-JP" sz="800" dirty="0">
                <a:solidFill>
                  <a:schemeClr val="tx1"/>
                </a:solidFill>
              </a:rPr>
              <a:t>Rosetta</a:t>
            </a:r>
            <a:r>
              <a:rPr kumimoji="1" lang="ja-JP" altLang="en-US" sz="800" dirty="0">
                <a:solidFill>
                  <a:schemeClr val="tx1"/>
                </a:solidFill>
              </a:rPr>
              <a:t>標準設計法）</a:t>
            </a:r>
            <a:endParaRPr kumimoji="1" lang="en-US" altLang="ja-JP" sz="800" dirty="0">
              <a:solidFill>
                <a:schemeClr val="tx1"/>
              </a:solidFill>
            </a:endParaRPr>
          </a:p>
        </p:txBody>
      </p:sp>
      <p:sp>
        <p:nvSpPr>
          <p:cNvPr id="225" name="矢印: 右 224">
            <a:extLst>
              <a:ext uri="{FF2B5EF4-FFF2-40B4-BE49-F238E27FC236}">
                <a16:creationId xmlns:a16="http://schemas.microsoft.com/office/drawing/2014/main" id="{137317BE-946A-4D83-A060-1E98E047C2F8}"/>
              </a:ext>
            </a:extLst>
          </p:cNvPr>
          <p:cNvSpPr/>
          <p:nvPr/>
        </p:nvSpPr>
        <p:spPr>
          <a:xfrm>
            <a:off x="3490342" y="3798249"/>
            <a:ext cx="159423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p>
          <a:p>
            <a:pPr algn="ctr"/>
            <a:r>
              <a:rPr kumimoji="1" lang="ja-JP" altLang="en-US" sz="800" dirty="0">
                <a:solidFill>
                  <a:schemeClr val="tx1"/>
                </a:solidFill>
              </a:rPr>
              <a:t>（改変率</a:t>
            </a:r>
            <a:r>
              <a:rPr kumimoji="1" lang="en-US" altLang="ja-JP" sz="800" dirty="0">
                <a:solidFill>
                  <a:schemeClr val="tx1"/>
                </a:solidFill>
              </a:rPr>
              <a:t>10%</a:t>
            </a:r>
            <a:r>
              <a:rPr kumimoji="1" lang="ja-JP" altLang="en-US" sz="800" dirty="0">
                <a:solidFill>
                  <a:schemeClr val="tx1"/>
                </a:solidFill>
              </a:rPr>
              <a:t>変異体探索）</a:t>
            </a:r>
          </a:p>
        </p:txBody>
      </p:sp>
      <p:sp>
        <p:nvSpPr>
          <p:cNvPr id="226" name="矢印: 右 225">
            <a:extLst>
              <a:ext uri="{FF2B5EF4-FFF2-40B4-BE49-F238E27FC236}">
                <a16:creationId xmlns:a16="http://schemas.microsoft.com/office/drawing/2014/main" id="{FC7AC068-AF6D-4B84-A30D-F07B88A5010D}"/>
              </a:ext>
            </a:extLst>
          </p:cNvPr>
          <p:cNvSpPr/>
          <p:nvPr/>
        </p:nvSpPr>
        <p:spPr>
          <a:xfrm>
            <a:off x="3491095" y="4245243"/>
            <a:ext cx="78782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酵素分類</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7" name="矢印: 右 226">
            <a:extLst>
              <a:ext uri="{FF2B5EF4-FFF2-40B4-BE49-F238E27FC236}">
                <a16:creationId xmlns:a16="http://schemas.microsoft.com/office/drawing/2014/main" id="{BD0FAA1F-EDCB-4568-B930-A08FECB866DC}"/>
              </a:ext>
            </a:extLst>
          </p:cNvPr>
          <p:cNvSpPr/>
          <p:nvPr/>
        </p:nvSpPr>
        <p:spPr>
          <a:xfrm>
            <a:off x="3480992" y="4498338"/>
            <a:ext cx="12193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深層学習</a:t>
            </a:r>
            <a:r>
              <a:rPr kumimoji="1" lang="en-US" altLang="ja-JP" sz="800" dirty="0">
                <a:solidFill>
                  <a:schemeClr val="tx1"/>
                </a:solidFill>
              </a:rPr>
              <a:t>×</a:t>
            </a: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8" name="矢印: 右 227">
            <a:extLst>
              <a:ext uri="{FF2B5EF4-FFF2-40B4-BE49-F238E27FC236}">
                <a16:creationId xmlns:a16="http://schemas.microsoft.com/office/drawing/2014/main" id="{258DA01A-033D-445E-B286-AF39E59E0785}"/>
              </a:ext>
            </a:extLst>
          </p:cNvPr>
          <p:cNvSpPr/>
          <p:nvPr/>
        </p:nvSpPr>
        <p:spPr>
          <a:xfrm>
            <a:off x="1848569" y="4809409"/>
            <a:ext cx="1594236"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229" name="矢印: 右 228">
            <a:extLst>
              <a:ext uri="{FF2B5EF4-FFF2-40B4-BE49-F238E27FC236}">
                <a16:creationId xmlns:a16="http://schemas.microsoft.com/office/drawing/2014/main" id="{6AE72032-F491-499B-ADB5-ED5EA9AC8E37}"/>
              </a:ext>
            </a:extLst>
          </p:cNvPr>
          <p:cNvSpPr/>
          <p:nvPr/>
        </p:nvSpPr>
        <p:spPr>
          <a:xfrm>
            <a:off x="3483109" y="480940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230" name="矢印: 右 229">
            <a:extLst>
              <a:ext uri="{FF2B5EF4-FFF2-40B4-BE49-F238E27FC236}">
                <a16:creationId xmlns:a16="http://schemas.microsoft.com/office/drawing/2014/main" id="{1E48D153-751E-428C-9458-A3C89409094D}"/>
              </a:ext>
            </a:extLst>
          </p:cNvPr>
          <p:cNvSpPr/>
          <p:nvPr/>
        </p:nvSpPr>
        <p:spPr>
          <a:xfrm>
            <a:off x="4299086" y="4818738"/>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　</a:t>
            </a:r>
            <a:endParaRPr kumimoji="1" lang="en-US" altLang="ja-JP" sz="800" dirty="0">
              <a:solidFill>
                <a:schemeClr val="tx1"/>
              </a:solidFill>
            </a:endParaRPr>
          </a:p>
          <a:p>
            <a:pPr algn="ctr"/>
            <a:r>
              <a:rPr kumimoji="1" lang="ja-JP" altLang="en-US" sz="800" dirty="0">
                <a:solidFill>
                  <a:schemeClr val="tx1"/>
                </a:solidFill>
              </a:rPr>
              <a:t>再試験</a:t>
            </a:r>
          </a:p>
        </p:txBody>
      </p:sp>
      <p:sp>
        <p:nvSpPr>
          <p:cNvPr id="231" name="矢印: 右 230">
            <a:extLst>
              <a:ext uri="{FF2B5EF4-FFF2-40B4-BE49-F238E27FC236}">
                <a16:creationId xmlns:a16="http://schemas.microsoft.com/office/drawing/2014/main" id="{61A634FD-6174-4D9D-914F-20CF82BD57C5}"/>
              </a:ext>
            </a:extLst>
          </p:cNvPr>
          <p:cNvSpPr/>
          <p:nvPr/>
        </p:nvSpPr>
        <p:spPr>
          <a:xfrm>
            <a:off x="5112605" y="4736045"/>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232" name="矢印: 右 231">
            <a:extLst>
              <a:ext uri="{FF2B5EF4-FFF2-40B4-BE49-F238E27FC236}">
                <a16:creationId xmlns:a16="http://schemas.microsoft.com/office/drawing/2014/main" id="{315CFF38-1E33-4275-BC72-9EFB6EADD884}"/>
              </a:ext>
            </a:extLst>
          </p:cNvPr>
          <p:cNvSpPr/>
          <p:nvPr/>
        </p:nvSpPr>
        <p:spPr>
          <a:xfrm>
            <a:off x="5114371" y="4962037"/>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評価実験データ分析</a:t>
            </a:r>
          </a:p>
        </p:txBody>
      </p:sp>
      <p:sp>
        <p:nvSpPr>
          <p:cNvPr id="233" name="矢印: 右 232">
            <a:extLst>
              <a:ext uri="{FF2B5EF4-FFF2-40B4-BE49-F238E27FC236}">
                <a16:creationId xmlns:a16="http://schemas.microsoft.com/office/drawing/2014/main" id="{D22518A7-2AF0-4FED-88AA-E835B70275C6}"/>
              </a:ext>
            </a:extLst>
          </p:cNvPr>
          <p:cNvSpPr/>
          <p:nvPr/>
        </p:nvSpPr>
        <p:spPr>
          <a:xfrm>
            <a:off x="7537994" y="3774440"/>
            <a:ext cx="157412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p>
          <a:p>
            <a:pPr algn="ctr"/>
            <a:r>
              <a:rPr kumimoji="1" lang="ja-JP" altLang="en-US" sz="800" dirty="0">
                <a:solidFill>
                  <a:schemeClr val="tx1"/>
                </a:solidFill>
              </a:rPr>
              <a:t>（改変率</a:t>
            </a:r>
            <a:r>
              <a:rPr kumimoji="1" lang="en-US" altLang="ja-JP" sz="800" dirty="0">
                <a:solidFill>
                  <a:schemeClr val="tx1"/>
                </a:solidFill>
              </a:rPr>
              <a:t>70%</a:t>
            </a:r>
            <a:r>
              <a:rPr kumimoji="1" lang="ja-JP" altLang="en-US" sz="800" dirty="0">
                <a:solidFill>
                  <a:schemeClr val="tx1"/>
                </a:solidFill>
              </a:rPr>
              <a:t>変異体探索）</a:t>
            </a:r>
          </a:p>
        </p:txBody>
      </p:sp>
      <p:sp>
        <p:nvSpPr>
          <p:cNvPr id="234" name="フローチャート: 組合せ 233">
            <a:extLst>
              <a:ext uri="{FF2B5EF4-FFF2-40B4-BE49-F238E27FC236}">
                <a16:creationId xmlns:a16="http://schemas.microsoft.com/office/drawing/2014/main" id="{EA3A9CE0-C4C7-450F-B54B-B98546D55BE9}"/>
              </a:ext>
            </a:extLst>
          </p:cNvPr>
          <p:cNvSpPr/>
          <p:nvPr/>
        </p:nvSpPr>
        <p:spPr>
          <a:xfrm>
            <a:off x="9949823" y="3566575"/>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矢印: 右 234">
            <a:extLst>
              <a:ext uri="{FF2B5EF4-FFF2-40B4-BE49-F238E27FC236}">
                <a16:creationId xmlns:a16="http://schemas.microsoft.com/office/drawing/2014/main" id="{F5E8A7D9-6156-4F13-AFE6-8B2C24A34F9A}"/>
              </a:ext>
            </a:extLst>
          </p:cNvPr>
          <p:cNvSpPr/>
          <p:nvPr/>
        </p:nvSpPr>
        <p:spPr>
          <a:xfrm>
            <a:off x="9209839" y="4474876"/>
            <a:ext cx="735893"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酵素の発現・評価の先行調査</a:t>
            </a:r>
            <a:endParaRPr kumimoji="1" lang="en-US" altLang="ja-JP" sz="800" dirty="0">
              <a:solidFill>
                <a:schemeClr val="tx1"/>
              </a:solidFill>
            </a:endParaRPr>
          </a:p>
        </p:txBody>
      </p:sp>
      <p:sp>
        <p:nvSpPr>
          <p:cNvPr id="236" name="矢印: 右 235">
            <a:extLst>
              <a:ext uri="{FF2B5EF4-FFF2-40B4-BE49-F238E27FC236}">
                <a16:creationId xmlns:a16="http://schemas.microsoft.com/office/drawing/2014/main" id="{0182F639-A26F-4D4F-8EE8-59831AC4CDE9}"/>
              </a:ext>
            </a:extLst>
          </p:cNvPr>
          <p:cNvSpPr/>
          <p:nvPr/>
        </p:nvSpPr>
        <p:spPr>
          <a:xfrm>
            <a:off x="9191834" y="4038468"/>
            <a:ext cx="7538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成果</a:t>
            </a:r>
            <a:endParaRPr kumimoji="1" lang="en-US" altLang="ja-JP" sz="800" dirty="0">
              <a:solidFill>
                <a:schemeClr val="tx1"/>
              </a:solidFill>
            </a:endParaRPr>
          </a:p>
          <a:p>
            <a:pPr algn="ctr"/>
            <a:r>
              <a:rPr kumimoji="1" lang="ja-JP" altLang="en-US" sz="800" dirty="0">
                <a:solidFill>
                  <a:schemeClr val="tx1"/>
                </a:solidFill>
              </a:rPr>
              <a:t>ドキュメント</a:t>
            </a:r>
            <a:endParaRPr kumimoji="1" lang="en-US" altLang="ja-JP" sz="800" dirty="0">
              <a:solidFill>
                <a:schemeClr val="tx1"/>
              </a:solidFill>
            </a:endParaRPr>
          </a:p>
          <a:p>
            <a:pPr algn="ctr"/>
            <a:r>
              <a:rPr kumimoji="1" lang="ja-JP" altLang="en-US" sz="800" dirty="0">
                <a:solidFill>
                  <a:schemeClr val="tx1"/>
                </a:solidFill>
              </a:rPr>
              <a:t>作成</a:t>
            </a:r>
          </a:p>
        </p:txBody>
      </p:sp>
    </p:spTree>
    <p:extLst>
      <p:ext uri="{BB962C8B-B14F-4D97-AF65-F5344CB8AC3E}">
        <p14:creationId xmlns:p14="http://schemas.microsoft.com/office/powerpoint/2010/main" val="2514998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立体構造予測技術（</a:t>
            </a:r>
            <a:r>
              <a:rPr lang="en-US" altLang="ja-JP" sz="2700" dirty="0"/>
              <a:t>AlphaFold2 </a:t>
            </a:r>
            <a:r>
              <a:rPr lang="en-US" altLang="ja-JP" sz="1800" dirty="0"/>
              <a:t>Google DeepMind 2021</a:t>
            </a:r>
            <a:r>
              <a:rPr lang="ja-JP" altLang="en-US" sz="2700" dirty="0"/>
              <a:t>）</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 name="テキスト プレースホルダー 3">
            <a:extLst>
              <a:ext uri="{FF2B5EF4-FFF2-40B4-BE49-F238E27FC236}">
                <a16:creationId xmlns:a16="http://schemas.microsoft.com/office/drawing/2014/main" id="{DC465F77-F2CE-43F0-A045-D9DB6FD71140}"/>
              </a:ext>
            </a:extLst>
          </p:cNvPr>
          <p:cNvSpPr>
            <a:spLocks noGrp="1"/>
          </p:cNvSpPr>
          <p:nvPr>
            <p:ph type="body" sz="quarter" idx="11"/>
          </p:nvPr>
        </p:nvSpPr>
        <p:spPr>
          <a:xfrm>
            <a:off x="517055" y="953608"/>
            <a:ext cx="11341887" cy="424732"/>
          </a:xfrm>
        </p:spPr>
        <p:txBody>
          <a:bodyPr/>
          <a:lstStyle/>
          <a:p>
            <a:r>
              <a:rPr lang="ja-JP" altLang="en-US" sz="2400" dirty="0"/>
              <a:t>配列から構造を正確に予測できる</a:t>
            </a:r>
            <a:r>
              <a:rPr lang="en-US" altLang="ja-JP" sz="2400" dirty="0"/>
              <a:t>AI</a:t>
            </a:r>
            <a:r>
              <a:rPr lang="ja-JP" altLang="en-US" sz="2400" dirty="0"/>
              <a:t>技術が登場。</a:t>
            </a:r>
          </a:p>
        </p:txBody>
      </p:sp>
      <p:sp>
        <p:nvSpPr>
          <p:cNvPr id="29" name="フリーフォーム: 図形 28">
            <a:extLst>
              <a:ext uri="{FF2B5EF4-FFF2-40B4-BE49-F238E27FC236}">
                <a16:creationId xmlns:a16="http://schemas.microsoft.com/office/drawing/2014/main" id="{8A46E7B4-3E29-440D-8463-11BEF3D04899}"/>
              </a:ext>
            </a:extLst>
          </p:cNvPr>
          <p:cNvSpPr/>
          <p:nvPr/>
        </p:nvSpPr>
        <p:spPr>
          <a:xfrm>
            <a:off x="3749372" y="2750297"/>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AD4BF35-7348-4144-9746-263BAC0EAF53}"/>
              </a:ext>
            </a:extLst>
          </p:cNvPr>
          <p:cNvSpPr txBox="1"/>
          <p:nvPr/>
        </p:nvSpPr>
        <p:spPr>
          <a:xfrm>
            <a:off x="1327861" y="2239092"/>
            <a:ext cx="1083951" cy="307777"/>
          </a:xfrm>
          <a:prstGeom prst="rect">
            <a:avLst/>
          </a:prstGeom>
          <a:noFill/>
        </p:spPr>
        <p:txBody>
          <a:bodyPr wrap="none" rtlCol="0">
            <a:spAutoFit/>
          </a:bodyPr>
          <a:lstStyle/>
          <a:p>
            <a:r>
              <a:rPr kumimoji="1" lang="ja-JP" altLang="en-US" sz="1400" dirty="0"/>
              <a:t>アミノ酸配列</a:t>
            </a:r>
          </a:p>
        </p:txBody>
      </p:sp>
      <p:sp>
        <p:nvSpPr>
          <p:cNvPr id="32" name="テキスト ボックス 31">
            <a:extLst>
              <a:ext uri="{FF2B5EF4-FFF2-40B4-BE49-F238E27FC236}">
                <a16:creationId xmlns:a16="http://schemas.microsoft.com/office/drawing/2014/main" id="{5D3FD8E6-97BE-4C2B-B0C2-191FACEBA05B}"/>
              </a:ext>
            </a:extLst>
          </p:cNvPr>
          <p:cNvSpPr txBox="1"/>
          <p:nvPr/>
        </p:nvSpPr>
        <p:spPr>
          <a:xfrm>
            <a:off x="3785713" y="2239092"/>
            <a:ext cx="902811" cy="307777"/>
          </a:xfrm>
          <a:prstGeom prst="rect">
            <a:avLst/>
          </a:prstGeom>
          <a:noFill/>
        </p:spPr>
        <p:txBody>
          <a:bodyPr wrap="none" rtlCol="0">
            <a:spAutoFit/>
          </a:bodyPr>
          <a:lstStyle/>
          <a:p>
            <a:r>
              <a:rPr kumimoji="1" lang="ja-JP" altLang="en-US" sz="1400" dirty="0"/>
              <a:t>立体構造</a:t>
            </a:r>
          </a:p>
        </p:txBody>
      </p:sp>
      <p:sp>
        <p:nvSpPr>
          <p:cNvPr id="33" name="テキスト ボックス 32">
            <a:extLst>
              <a:ext uri="{FF2B5EF4-FFF2-40B4-BE49-F238E27FC236}">
                <a16:creationId xmlns:a16="http://schemas.microsoft.com/office/drawing/2014/main" id="{574EBCCD-5B2B-41C5-8F42-68092E889B2B}"/>
              </a:ext>
            </a:extLst>
          </p:cNvPr>
          <p:cNvSpPr txBox="1"/>
          <p:nvPr/>
        </p:nvSpPr>
        <p:spPr>
          <a:xfrm>
            <a:off x="2676739" y="2420673"/>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34" name="テキスト ボックス 33">
            <a:extLst>
              <a:ext uri="{FF2B5EF4-FFF2-40B4-BE49-F238E27FC236}">
                <a16:creationId xmlns:a16="http://schemas.microsoft.com/office/drawing/2014/main" id="{1593004A-47BA-444A-9E7F-DE856243A425}"/>
              </a:ext>
            </a:extLst>
          </p:cNvPr>
          <p:cNvSpPr txBox="1"/>
          <p:nvPr/>
        </p:nvSpPr>
        <p:spPr>
          <a:xfrm>
            <a:off x="1263740" y="2973826"/>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pic>
        <p:nvPicPr>
          <p:cNvPr id="35" name="図 34">
            <a:extLst>
              <a:ext uri="{FF2B5EF4-FFF2-40B4-BE49-F238E27FC236}">
                <a16:creationId xmlns:a16="http://schemas.microsoft.com/office/drawing/2014/main" id="{CCEBA691-7852-4FA9-A1F3-915C52B729FD}"/>
              </a:ext>
            </a:extLst>
          </p:cNvPr>
          <p:cNvPicPr>
            <a:picLocks noChangeAspect="1"/>
          </p:cNvPicPr>
          <p:nvPr/>
        </p:nvPicPr>
        <p:blipFill rotWithShape="1">
          <a:blip r:embed="rId3"/>
          <a:srcRect t="20303" b="26426"/>
          <a:stretch/>
        </p:blipFill>
        <p:spPr>
          <a:xfrm>
            <a:off x="5970475" y="4283667"/>
            <a:ext cx="1403429" cy="420923"/>
          </a:xfrm>
          <a:prstGeom prst="rect">
            <a:avLst/>
          </a:prstGeom>
        </p:spPr>
      </p:pic>
      <p:pic>
        <p:nvPicPr>
          <p:cNvPr id="36" name="図 35">
            <a:extLst>
              <a:ext uri="{FF2B5EF4-FFF2-40B4-BE49-F238E27FC236}">
                <a16:creationId xmlns:a16="http://schemas.microsoft.com/office/drawing/2014/main" id="{AFFC6114-54C6-48B5-930E-7DA389005E09}"/>
              </a:ext>
            </a:extLst>
          </p:cNvPr>
          <p:cNvPicPr>
            <a:picLocks noChangeAspect="1"/>
          </p:cNvPicPr>
          <p:nvPr/>
        </p:nvPicPr>
        <p:blipFill rotWithShape="1">
          <a:blip r:embed="rId4"/>
          <a:srcRect l="53037" t="12942" r="5530" b="12942"/>
          <a:stretch/>
        </p:blipFill>
        <p:spPr>
          <a:xfrm>
            <a:off x="6007421" y="3095633"/>
            <a:ext cx="1329538" cy="1189174"/>
          </a:xfrm>
          <a:prstGeom prst="rect">
            <a:avLst/>
          </a:prstGeom>
        </p:spPr>
      </p:pic>
      <p:sp>
        <p:nvSpPr>
          <p:cNvPr id="37" name="テキスト ボックス 36">
            <a:extLst>
              <a:ext uri="{FF2B5EF4-FFF2-40B4-BE49-F238E27FC236}">
                <a16:creationId xmlns:a16="http://schemas.microsoft.com/office/drawing/2014/main" id="{DA65605C-16F5-4E9F-9574-E055E0781085}"/>
              </a:ext>
            </a:extLst>
          </p:cNvPr>
          <p:cNvSpPr txBox="1"/>
          <p:nvPr/>
        </p:nvSpPr>
        <p:spPr>
          <a:xfrm>
            <a:off x="5996363" y="2700565"/>
            <a:ext cx="1351652" cy="369332"/>
          </a:xfrm>
          <a:prstGeom prst="rect">
            <a:avLst/>
          </a:prstGeom>
          <a:noFill/>
        </p:spPr>
        <p:txBody>
          <a:bodyPr wrap="none" rtlCol="0">
            <a:spAutoFit/>
          </a:bodyPr>
          <a:lstStyle/>
          <a:p>
            <a:r>
              <a:rPr kumimoji="1" lang="en-US" altLang="ja-JP" dirty="0"/>
              <a:t>AlphaFold2</a:t>
            </a:r>
            <a:endParaRPr kumimoji="1" lang="ja-JP" altLang="en-US" dirty="0"/>
          </a:p>
        </p:txBody>
      </p:sp>
      <p:pic>
        <p:nvPicPr>
          <p:cNvPr id="39" name="Picture 2" descr="https://swissmodel.expasy.org/lddt/work_files/2021-12-16/OVi5nf/input_files/model/model.pdb_preprocessed_locallddt.png">
            <a:extLst>
              <a:ext uri="{FF2B5EF4-FFF2-40B4-BE49-F238E27FC236}">
                <a16:creationId xmlns:a16="http://schemas.microsoft.com/office/drawing/2014/main" id="{7D32EF0F-5020-4AB7-8B1D-89D22750CA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210" t="1" r="14948" b="-53"/>
          <a:stretch/>
        </p:blipFill>
        <p:spPr bwMode="auto">
          <a:xfrm>
            <a:off x="8204022" y="4137507"/>
            <a:ext cx="1233208" cy="2005904"/>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7AD92276-71CE-46CF-8122-6AE66E6ACA86}"/>
              </a:ext>
            </a:extLst>
          </p:cNvPr>
          <p:cNvPicPr>
            <a:picLocks noChangeAspect="1"/>
          </p:cNvPicPr>
          <p:nvPr/>
        </p:nvPicPr>
        <p:blipFill>
          <a:blip r:embed="rId6"/>
          <a:stretch>
            <a:fillRect/>
          </a:stretch>
        </p:blipFill>
        <p:spPr>
          <a:xfrm>
            <a:off x="9552121" y="4219115"/>
            <a:ext cx="2218769" cy="1905964"/>
          </a:xfrm>
          <a:prstGeom prst="rect">
            <a:avLst/>
          </a:prstGeom>
        </p:spPr>
      </p:pic>
      <p:sp>
        <p:nvSpPr>
          <p:cNvPr id="41" name="二等辺三角形 40">
            <a:extLst>
              <a:ext uri="{FF2B5EF4-FFF2-40B4-BE49-F238E27FC236}">
                <a16:creationId xmlns:a16="http://schemas.microsoft.com/office/drawing/2014/main" id="{3F427356-DDB7-4F60-B560-15C1D5059631}"/>
              </a:ext>
            </a:extLst>
          </p:cNvPr>
          <p:cNvSpPr/>
          <p:nvPr/>
        </p:nvSpPr>
        <p:spPr>
          <a:xfrm rot="16200000" flipV="1">
            <a:off x="2775263" y="2967242"/>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5E5E70DB-99F5-4862-B888-99574027DDB6}"/>
              </a:ext>
            </a:extLst>
          </p:cNvPr>
          <p:cNvSpPr txBox="1"/>
          <p:nvPr/>
        </p:nvSpPr>
        <p:spPr>
          <a:xfrm>
            <a:off x="1014081" y="1559913"/>
            <a:ext cx="4305987" cy="615553"/>
          </a:xfrm>
          <a:prstGeom prst="rect">
            <a:avLst/>
          </a:prstGeom>
          <a:noFill/>
        </p:spPr>
        <p:txBody>
          <a:bodyPr wrap="none" rtlCol="0">
            <a:spAutoFit/>
          </a:bodyPr>
          <a:lstStyle/>
          <a:p>
            <a:r>
              <a:rPr kumimoji="1" lang="ja-JP" altLang="en-US" b="1" dirty="0"/>
              <a:t>アミノ酸配列から、立体構造は一意に定まる</a:t>
            </a:r>
            <a:endParaRPr kumimoji="1" lang="en-US" altLang="ja-JP" b="1" dirty="0"/>
          </a:p>
          <a:p>
            <a:r>
              <a:rPr kumimoji="1" lang="ja-JP" altLang="en-US" sz="1600" dirty="0"/>
              <a:t>（</a:t>
            </a:r>
            <a:r>
              <a:rPr kumimoji="1" lang="en-US" altLang="ja-JP" sz="1600" dirty="0"/>
              <a:t>Anfinsen</a:t>
            </a:r>
            <a:r>
              <a:rPr kumimoji="1" lang="ja-JP" altLang="en-US" sz="1600" dirty="0"/>
              <a:t>のドグマ）</a:t>
            </a:r>
          </a:p>
        </p:txBody>
      </p:sp>
      <p:sp>
        <p:nvSpPr>
          <p:cNvPr id="43" name="テキスト ボックス 42">
            <a:extLst>
              <a:ext uri="{FF2B5EF4-FFF2-40B4-BE49-F238E27FC236}">
                <a16:creationId xmlns:a16="http://schemas.microsoft.com/office/drawing/2014/main" id="{9218237A-98F7-4D08-A79C-EC69DE335CD5}"/>
              </a:ext>
            </a:extLst>
          </p:cNvPr>
          <p:cNvSpPr txBox="1"/>
          <p:nvPr/>
        </p:nvSpPr>
        <p:spPr>
          <a:xfrm>
            <a:off x="695091" y="3596258"/>
            <a:ext cx="4835779" cy="646331"/>
          </a:xfrm>
          <a:prstGeom prst="rect">
            <a:avLst/>
          </a:prstGeom>
          <a:noFill/>
        </p:spPr>
        <p:txBody>
          <a:bodyPr wrap="square" rtlCol="0">
            <a:spAutoFit/>
          </a:bodyPr>
          <a:lstStyle/>
          <a:p>
            <a:r>
              <a:rPr kumimoji="1" lang="ja-JP" altLang="en-US" b="1" dirty="0"/>
              <a:t>タンパク質構造予測コンペティション</a:t>
            </a:r>
            <a:r>
              <a:rPr kumimoji="1" lang="ja-JP" altLang="en-US" sz="1600" b="1" dirty="0"/>
              <a:t>（</a:t>
            </a:r>
            <a:r>
              <a:rPr kumimoji="1" lang="en-US" altLang="ja-JP" sz="1600" b="1" dirty="0"/>
              <a:t>CASP</a:t>
            </a:r>
            <a:r>
              <a:rPr kumimoji="1" lang="ja-JP" altLang="en-US" sz="1600" b="1" dirty="0"/>
              <a:t>）</a:t>
            </a:r>
            <a:r>
              <a:rPr kumimoji="1" lang="ja-JP" altLang="en-US" b="1" dirty="0"/>
              <a:t>で深層学習がスコアを一気に更新</a:t>
            </a:r>
            <a:endParaRPr kumimoji="1" lang="en-US" altLang="ja-JP" b="1" dirty="0"/>
          </a:p>
        </p:txBody>
      </p:sp>
      <p:pic>
        <p:nvPicPr>
          <p:cNvPr id="45" name="図 44">
            <a:extLst>
              <a:ext uri="{FF2B5EF4-FFF2-40B4-BE49-F238E27FC236}">
                <a16:creationId xmlns:a16="http://schemas.microsoft.com/office/drawing/2014/main" id="{CC214290-BBCA-496E-B6BD-1E1377878AF2}"/>
              </a:ext>
            </a:extLst>
          </p:cNvPr>
          <p:cNvPicPr>
            <a:picLocks noChangeAspect="1"/>
          </p:cNvPicPr>
          <p:nvPr/>
        </p:nvPicPr>
        <p:blipFill>
          <a:blip r:embed="rId7"/>
          <a:stretch>
            <a:fillRect/>
          </a:stretch>
        </p:blipFill>
        <p:spPr>
          <a:xfrm>
            <a:off x="1145098" y="4384009"/>
            <a:ext cx="3834645" cy="1572804"/>
          </a:xfrm>
          <a:prstGeom prst="rect">
            <a:avLst/>
          </a:prstGeom>
        </p:spPr>
      </p:pic>
      <p:sp>
        <p:nvSpPr>
          <p:cNvPr id="48" name="テキスト ボックス 47">
            <a:extLst>
              <a:ext uri="{FF2B5EF4-FFF2-40B4-BE49-F238E27FC236}">
                <a16:creationId xmlns:a16="http://schemas.microsoft.com/office/drawing/2014/main" id="{CBA57D6B-9E27-440C-9F57-1D73763892CA}"/>
              </a:ext>
            </a:extLst>
          </p:cNvPr>
          <p:cNvSpPr txBox="1"/>
          <p:nvPr/>
        </p:nvSpPr>
        <p:spPr>
          <a:xfrm>
            <a:off x="3078410" y="4229082"/>
            <a:ext cx="2016224" cy="307777"/>
          </a:xfrm>
          <a:prstGeom prst="rect">
            <a:avLst/>
          </a:prstGeom>
          <a:noFill/>
        </p:spPr>
        <p:txBody>
          <a:bodyPr wrap="square" rtlCol="0">
            <a:spAutoFit/>
          </a:bodyPr>
          <a:lstStyle/>
          <a:p>
            <a:r>
              <a:rPr kumimoji="1" lang="en-US" altLang="ja-JP" sz="1400" dirty="0"/>
              <a:t>CASP14(2020)</a:t>
            </a:r>
            <a:r>
              <a:rPr kumimoji="1" lang="ja-JP" altLang="en-US" sz="1400" dirty="0"/>
              <a:t>のスコア</a:t>
            </a:r>
          </a:p>
        </p:txBody>
      </p:sp>
      <p:sp>
        <p:nvSpPr>
          <p:cNvPr id="50" name="テキスト ボックス 49">
            <a:extLst>
              <a:ext uri="{FF2B5EF4-FFF2-40B4-BE49-F238E27FC236}">
                <a16:creationId xmlns:a16="http://schemas.microsoft.com/office/drawing/2014/main" id="{29C2CBA1-32D5-4BD0-9FAF-483C371B506A}"/>
              </a:ext>
            </a:extLst>
          </p:cNvPr>
          <p:cNvSpPr txBox="1"/>
          <p:nvPr/>
        </p:nvSpPr>
        <p:spPr>
          <a:xfrm>
            <a:off x="1735666" y="4466481"/>
            <a:ext cx="1760288" cy="307777"/>
          </a:xfrm>
          <a:prstGeom prst="rect">
            <a:avLst/>
          </a:prstGeom>
          <a:noFill/>
        </p:spPr>
        <p:txBody>
          <a:bodyPr wrap="square" rtlCol="0">
            <a:spAutoFit/>
          </a:bodyPr>
          <a:lstStyle/>
          <a:p>
            <a:r>
              <a:rPr kumimoji="1" lang="en-US" altLang="ja-JP" sz="1400" dirty="0"/>
              <a:t>1</a:t>
            </a:r>
            <a:r>
              <a:rPr kumimoji="1" lang="ja-JP" altLang="en-US" sz="1400" dirty="0"/>
              <a:t>位：</a:t>
            </a:r>
            <a:r>
              <a:rPr kumimoji="1" lang="en-US" altLang="ja-JP" sz="1400" dirty="0"/>
              <a:t>AlphaFold2</a:t>
            </a:r>
          </a:p>
        </p:txBody>
      </p:sp>
      <p:cxnSp>
        <p:nvCxnSpPr>
          <p:cNvPr id="51" name="直線矢印コネクタ 50">
            <a:extLst>
              <a:ext uri="{FF2B5EF4-FFF2-40B4-BE49-F238E27FC236}">
                <a16:creationId xmlns:a16="http://schemas.microsoft.com/office/drawing/2014/main" id="{28C63B68-38CD-4C51-A26E-97283BF6B25A}"/>
              </a:ext>
            </a:extLst>
          </p:cNvPr>
          <p:cNvCxnSpPr>
            <a:cxnSpLocks/>
            <a:stCxn id="50" idx="1"/>
          </p:cNvCxnSpPr>
          <p:nvPr/>
        </p:nvCxnSpPr>
        <p:spPr>
          <a:xfrm flipH="1">
            <a:off x="1382816" y="4620370"/>
            <a:ext cx="352850" cy="23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4D9742B7-F2D9-499C-8460-CFAA60971651}"/>
              </a:ext>
            </a:extLst>
          </p:cNvPr>
          <p:cNvSpPr txBox="1"/>
          <p:nvPr/>
        </p:nvSpPr>
        <p:spPr>
          <a:xfrm>
            <a:off x="2791780" y="4693311"/>
            <a:ext cx="2642409" cy="307777"/>
          </a:xfrm>
          <a:prstGeom prst="rect">
            <a:avLst/>
          </a:prstGeom>
          <a:noFill/>
        </p:spPr>
        <p:txBody>
          <a:bodyPr wrap="square" rtlCol="0">
            <a:spAutoFit/>
          </a:bodyPr>
          <a:lstStyle/>
          <a:p>
            <a:r>
              <a:rPr kumimoji="1" lang="ja-JP" altLang="en-US" sz="1400" dirty="0"/>
              <a:t>問題の</a:t>
            </a:r>
            <a:r>
              <a:rPr kumimoji="1" lang="en-US" altLang="ja-JP" sz="1400" dirty="0"/>
              <a:t>90%</a:t>
            </a:r>
            <a:r>
              <a:rPr kumimoji="1" lang="ja-JP" altLang="en-US" sz="1400" dirty="0"/>
              <a:t>を正確に予測できた</a:t>
            </a:r>
          </a:p>
        </p:txBody>
      </p:sp>
      <p:sp>
        <p:nvSpPr>
          <p:cNvPr id="54" name="テキスト ボックス 53">
            <a:extLst>
              <a:ext uri="{FF2B5EF4-FFF2-40B4-BE49-F238E27FC236}">
                <a16:creationId xmlns:a16="http://schemas.microsoft.com/office/drawing/2014/main" id="{C171DB5D-A6B3-41CE-A79A-C7B5117807F5}"/>
              </a:ext>
            </a:extLst>
          </p:cNvPr>
          <p:cNvSpPr txBox="1"/>
          <p:nvPr/>
        </p:nvSpPr>
        <p:spPr>
          <a:xfrm>
            <a:off x="1789521" y="4943084"/>
            <a:ext cx="1760288" cy="307777"/>
          </a:xfrm>
          <a:prstGeom prst="rect">
            <a:avLst/>
          </a:prstGeom>
          <a:noFill/>
        </p:spPr>
        <p:txBody>
          <a:bodyPr wrap="square" rtlCol="0">
            <a:spAutoFit/>
          </a:bodyPr>
          <a:lstStyle/>
          <a:p>
            <a:r>
              <a:rPr lang="en-US" altLang="ja-JP" sz="1400" dirty="0"/>
              <a:t>2</a:t>
            </a:r>
            <a:r>
              <a:rPr lang="ja-JP" altLang="en-US" sz="1400" dirty="0"/>
              <a:t>位：</a:t>
            </a:r>
            <a:r>
              <a:rPr lang="en-US" altLang="ja-JP" sz="1400" dirty="0"/>
              <a:t>Baker</a:t>
            </a:r>
            <a:r>
              <a:rPr lang="ja-JP" altLang="en-US" sz="1400" dirty="0"/>
              <a:t>ラボ</a:t>
            </a:r>
            <a:endParaRPr kumimoji="1" lang="ja-JP" altLang="en-US" sz="1400" dirty="0"/>
          </a:p>
        </p:txBody>
      </p:sp>
      <p:cxnSp>
        <p:nvCxnSpPr>
          <p:cNvPr id="56" name="直線矢印コネクタ 55">
            <a:extLst>
              <a:ext uri="{FF2B5EF4-FFF2-40B4-BE49-F238E27FC236}">
                <a16:creationId xmlns:a16="http://schemas.microsoft.com/office/drawing/2014/main" id="{1A5EF1FD-727F-4527-8842-4C36441FFF9D}"/>
              </a:ext>
            </a:extLst>
          </p:cNvPr>
          <p:cNvCxnSpPr>
            <a:cxnSpLocks/>
            <a:stCxn id="54" idx="1"/>
          </p:cNvCxnSpPr>
          <p:nvPr/>
        </p:nvCxnSpPr>
        <p:spPr>
          <a:xfrm flipH="1">
            <a:off x="1375742" y="5096973"/>
            <a:ext cx="413779"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吹き出し: 角を丸めた四角形 56">
            <a:extLst>
              <a:ext uri="{FF2B5EF4-FFF2-40B4-BE49-F238E27FC236}">
                <a16:creationId xmlns:a16="http://schemas.microsoft.com/office/drawing/2014/main" id="{02365130-D30E-4BB6-A380-80E6D5CC2285}"/>
              </a:ext>
            </a:extLst>
          </p:cNvPr>
          <p:cNvSpPr/>
          <p:nvPr/>
        </p:nvSpPr>
        <p:spPr>
          <a:xfrm>
            <a:off x="10439978" y="3210153"/>
            <a:ext cx="1567803" cy="415989"/>
          </a:xfrm>
          <a:prstGeom prst="wedgeRoundRectCallout">
            <a:avLst>
              <a:gd name="adj1" fmla="val -30521"/>
              <a:gd name="adj2" fmla="val 8994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信頼度スコア</a:t>
            </a:r>
            <a:endParaRPr kumimoji="1" lang="ja-JP" altLang="en-US" sz="1600" dirty="0"/>
          </a:p>
        </p:txBody>
      </p:sp>
      <p:pic>
        <p:nvPicPr>
          <p:cNvPr id="60" name="Picture 2" descr="https://swissmodel.expasy.org/lddt/work_files/2021-12-16/OVi5nf/input_files/model/model.pdb_preprocessed_locallddt.png">
            <a:extLst>
              <a:ext uri="{FF2B5EF4-FFF2-40B4-BE49-F238E27FC236}">
                <a16:creationId xmlns:a16="http://schemas.microsoft.com/office/drawing/2014/main" id="{07D34C30-CE6A-49A0-A81B-16FA810826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3731" b="86195"/>
          <a:stretch/>
        </p:blipFill>
        <p:spPr bwMode="auto">
          <a:xfrm>
            <a:off x="7250920" y="5402022"/>
            <a:ext cx="1054103" cy="430856"/>
          </a:xfrm>
          <a:prstGeom prst="rect">
            <a:avLst/>
          </a:prstGeom>
          <a:noFill/>
          <a:extLst>
            <a:ext uri="{909E8E84-426E-40DD-AFC4-6F175D3DCCD1}">
              <a14:hiddenFill xmlns:a14="http://schemas.microsoft.com/office/drawing/2010/main">
                <a:solidFill>
                  <a:srgbClr val="FFFFFF"/>
                </a:solidFill>
              </a14:hiddenFill>
            </a:ext>
          </a:extLst>
        </p:spPr>
      </p:pic>
      <p:sp>
        <p:nvSpPr>
          <p:cNvPr id="61" name="二等辺三角形 60">
            <a:extLst>
              <a:ext uri="{FF2B5EF4-FFF2-40B4-BE49-F238E27FC236}">
                <a16:creationId xmlns:a16="http://schemas.microsoft.com/office/drawing/2014/main" id="{8110F7EC-1B3B-4593-8527-2994E9F4F0CC}"/>
              </a:ext>
            </a:extLst>
          </p:cNvPr>
          <p:cNvSpPr/>
          <p:nvPr/>
        </p:nvSpPr>
        <p:spPr>
          <a:xfrm rot="16200000" flipV="1">
            <a:off x="7483020" y="3561357"/>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7E3FD5EC-85A8-468D-B63D-567ECAD20DF4}"/>
              </a:ext>
            </a:extLst>
          </p:cNvPr>
          <p:cNvSpPr txBox="1"/>
          <p:nvPr/>
        </p:nvSpPr>
        <p:spPr>
          <a:xfrm>
            <a:off x="7531506" y="2941744"/>
            <a:ext cx="543739" cy="307777"/>
          </a:xfrm>
          <a:prstGeom prst="rect">
            <a:avLst/>
          </a:prstGeom>
          <a:noFill/>
        </p:spPr>
        <p:txBody>
          <a:bodyPr wrap="none" rtlCol="0">
            <a:spAutoFit/>
          </a:bodyPr>
          <a:lstStyle/>
          <a:p>
            <a:r>
              <a:rPr kumimoji="1" lang="ja-JP" altLang="en-US" sz="1400" dirty="0"/>
              <a:t>出力</a:t>
            </a:r>
          </a:p>
        </p:txBody>
      </p:sp>
      <p:sp>
        <p:nvSpPr>
          <p:cNvPr id="63" name="テキスト ボックス 62">
            <a:extLst>
              <a:ext uri="{FF2B5EF4-FFF2-40B4-BE49-F238E27FC236}">
                <a16:creationId xmlns:a16="http://schemas.microsoft.com/office/drawing/2014/main" id="{1848BB32-F467-43FA-9BDE-5DB5FD0C4C31}"/>
              </a:ext>
            </a:extLst>
          </p:cNvPr>
          <p:cNvSpPr txBox="1"/>
          <p:nvPr/>
        </p:nvSpPr>
        <p:spPr>
          <a:xfrm>
            <a:off x="8619512" y="2035580"/>
            <a:ext cx="2186817" cy="338554"/>
          </a:xfrm>
          <a:prstGeom prst="rect">
            <a:avLst/>
          </a:prstGeom>
          <a:noFill/>
        </p:spPr>
        <p:txBody>
          <a:bodyPr wrap="none" rtlCol="0">
            <a:spAutoFit/>
          </a:bodyPr>
          <a:lstStyle/>
          <a:p>
            <a:r>
              <a:rPr kumimoji="1" lang="en-US" altLang="ja-JP" sz="1600" dirty="0"/>
              <a:t>Fold</a:t>
            </a:r>
            <a:r>
              <a:rPr kumimoji="1" lang="ja-JP" altLang="en-US" sz="1600" dirty="0"/>
              <a:t>の全原子</a:t>
            </a:r>
            <a:r>
              <a:rPr lang="ja-JP" altLang="en-US" sz="1600" dirty="0"/>
              <a:t>位置座標</a:t>
            </a:r>
            <a:endParaRPr kumimoji="1" lang="ja-JP" altLang="en-US" sz="1600" dirty="0"/>
          </a:p>
        </p:txBody>
      </p:sp>
      <p:sp>
        <p:nvSpPr>
          <p:cNvPr id="64" name="フリーフォーム: 図形 63">
            <a:extLst>
              <a:ext uri="{FF2B5EF4-FFF2-40B4-BE49-F238E27FC236}">
                <a16:creationId xmlns:a16="http://schemas.microsoft.com/office/drawing/2014/main" id="{D7AA85E0-5BA2-41C8-A5A6-EC3D4F956562}"/>
              </a:ext>
            </a:extLst>
          </p:cNvPr>
          <p:cNvSpPr/>
          <p:nvPr/>
        </p:nvSpPr>
        <p:spPr>
          <a:xfrm>
            <a:off x="9230530" y="2426819"/>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33EE4C89-B7CF-4ED5-A925-6F2EC312E7F1}"/>
              </a:ext>
            </a:extLst>
          </p:cNvPr>
          <p:cNvSpPr txBox="1"/>
          <p:nvPr/>
        </p:nvSpPr>
        <p:spPr>
          <a:xfrm>
            <a:off x="8305023" y="3776778"/>
            <a:ext cx="832279" cy="338554"/>
          </a:xfrm>
          <a:prstGeom prst="rect">
            <a:avLst/>
          </a:prstGeom>
          <a:noFill/>
        </p:spPr>
        <p:txBody>
          <a:bodyPr wrap="none" rtlCol="0">
            <a:spAutoFit/>
          </a:bodyPr>
          <a:lstStyle/>
          <a:p>
            <a:r>
              <a:rPr kumimoji="1" lang="en-US" altLang="ja-JP" sz="1600" dirty="0" err="1"/>
              <a:t>pLDDT</a:t>
            </a:r>
            <a:endParaRPr kumimoji="1" lang="ja-JP" altLang="en-US" sz="1600" dirty="0"/>
          </a:p>
        </p:txBody>
      </p:sp>
      <p:sp>
        <p:nvSpPr>
          <p:cNvPr id="67" name="テキスト ボックス 66">
            <a:extLst>
              <a:ext uri="{FF2B5EF4-FFF2-40B4-BE49-F238E27FC236}">
                <a16:creationId xmlns:a16="http://schemas.microsoft.com/office/drawing/2014/main" id="{C09CDCF0-A668-4F55-804F-48F5EED24CA7}"/>
              </a:ext>
            </a:extLst>
          </p:cNvPr>
          <p:cNvSpPr txBox="1"/>
          <p:nvPr/>
        </p:nvSpPr>
        <p:spPr>
          <a:xfrm>
            <a:off x="10439978" y="3776778"/>
            <a:ext cx="570990" cy="338554"/>
          </a:xfrm>
          <a:prstGeom prst="rect">
            <a:avLst/>
          </a:prstGeom>
          <a:noFill/>
        </p:spPr>
        <p:txBody>
          <a:bodyPr wrap="none" rtlCol="0">
            <a:spAutoFit/>
          </a:bodyPr>
          <a:lstStyle/>
          <a:p>
            <a:r>
              <a:rPr kumimoji="1" lang="en-US" altLang="ja-JP" sz="1600" dirty="0" err="1"/>
              <a:t>pAE</a:t>
            </a:r>
            <a:endParaRPr kumimoji="1" lang="ja-JP" altLang="en-US" sz="1600" dirty="0"/>
          </a:p>
        </p:txBody>
      </p:sp>
      <p:sp>
        <p:nvSpPr>
          <p:cNvPr id="68" name="テキスト ボックス 67">
            <a:extLst>
              <a:ext uri="{FF2B5EF4-FFF2-40B4-BE49-F238E27FC236}">
                <a16:creationId xmlns:a16="http://schemas.microsoft.com/office/drawing/2014/main" id="{A6D6F6D7-40F7-443F-BFD0-89344680EA86}"/>
              </a:ext>
            </a:extLst>
          </p:cNvPr>
          <p:cNvSpPr txBox="1"/>
          <p:nvPr/>
        </p:nvSpPr>
        <p:spPr>
          <a:xfrm>
            <a:off x="6007421" y="1531566"/>
            <a:ext cx="5679760" cy="369332"/>
          </a:xfrm>
          <a:prstGeom prst="rect">
            <a:avLst/>
          </a:prstGeom>
          <a:noFill/>
        </p:spPr>
        <p:txBody>
          <a:bodyPr wrap="none" rtlCol="0">
            <a:spAutoFit/>
          </a:bodyPr>
          <a:lstStyle/>
          <a:p>
            <a:r>
              <a:rPr kumimoji="1" lang="en-US" altLang="ja-JP" b="1" dirty="0"/>
              <a:t>AlphaFold2</a:t>
            </a:r>
            <a:r>
              <a:rPr kumimoji="1" lang="ja-JP" altLang="en-US" b="1" dirty="0"/>
              <a:t>は、正確な全原子位置と信頼度スコアを出力</a:t>
            </a:r>
          </a:p>
        </p:txBody>
      </p:sp>
      <p:sp>
        <p:nvSpPr>
          <p:cNvPr id="38" name="テキスト ボックス 37">
            <a:extLst>
              <a:ext uri="{FF2B5EF4-FFF2-40B4-BE49-F238E27FC236}">
                <a16:creationId xmlns:a16="http://schemas.microsoft.com/office/drawing/2014/main" id="{9BC1BEE2-CBF3-40B0-A246-8B81F26DA179}"/>
              </a:ext>
            </a:extLst>
          </p:cNvPr>
          <p:cNvSpPr txBox="1"/>
          <p:nvPr/>
        </p:nvSpPr>
        <p:spPr>
          <a:xfrm>
            <a:off x="280055" y="6004710"/>
            <a:ext cx="7415848" cy="276999"/>
          </a:xfrm>
          <a:prstGeom prst="rect">
            <a:avLst/>
          </a:prstGeom>
          <a:noFill/>
        </p:spPr>
        <p:txBody>
          <a:bodyPr wrap="square" rtlCol="0">
            <a:spAutoFit/>
          </a:bodyPr>
          <a:lstStyle/>
          <a:p>
            <a:r>
              <a:rPr lang="en-US" altLang="ja-JP" sz="1200" dirty="0"/>
              <a:t>J. Jumper et al.: “Highly accurate protein structure prediction with </a:t>
            </a:r>
            <a:r>
              <a:rPr lang="en-US" altLang="ja-JP" sz="1200" dirty="0" err="1"/>
              <a:t>AlphaFold</a:t>
            </a:r>
            <a:r>
              <a:rPr lang="en-US" altLang="ja-JP" sz="1200" dirty="0"/>
              <a:t>,” Nature (2021)</a:t>
            </a:r>
            <a:endParaRPr kumimoji="1" lang="ja-JP" altLang="en-US" sz="1200" dirty="0"/>
          </a:p>
        </p:txBody>
      </p:sp>
    </p:spTree>
    <p:extLst>
      <p:ext uri="{BB962C8B-B14F-4D97-AF65-F5344CB8AC3E}">
        <p14:creationId xmlns:p14="http://schemas.microsoft.com/office/powerpoint/2010/main" val="2223000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機能性タンパク質設計技術</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 name="テキスト プレースホルダー 3">
            <a:extLst>
              <a:ext uri="{FF2B5EF4-FFF2-40B4-BE49-F238E27FC236}">
                <a16:creationId xmlns:a16="http://schemas.microsoft.com/office/drawing/2014/main" id="{F99A8F2C-3F53-4C14-990C-A88E60688971}"/>
              </a:ext>
            </a:extLst>
          </p:cNvPr>
          <p:cNvSpPr>
            <a:spLocks noGrp="1"/>
          </p:cNvSpPr>
          <p:nvPr>
            <p:ph type="body" sz="quarter" idx="11"/>
          </p:nvPr>
        </p:nvSpPr>
        <p:spPr>
          <a:xfrm>
            <a:off x="517055" y="922807"/>
            <a:ext cx="11341887" cy="829971"/>
          </a:xfrm>
        </p:spPr>
        <p:txBody>
          <a:bodyPr/>
          <a:lstStyle/>
          <a:p>
            <a:r>
              <a:rPr lang="ja-JP" altLang="en-US" sz="2400" dirty="0"/>
              <a:t>構造予測技術の発展を活かした、機能性タンパク質の設計方法が登場。</a:t>
            </a:r>
          </a:p>
          <a:p>
            <a:r>
              <a:rPr lang="ja-JP" altLang="en-US" sz="2000" b="0" dirty="0">
                <a:solidFill>
                  <a:schemeClr val="tx1"/>
                </a:solidFill>
              </a:rPr>
              <a:t>天然の機能モチーフを再現しながら、「それらしい新規の足場」を効率良く生成する</a:t>
            </a:r>
          </a:p>
        </p:txBody>
      </p:sp>
      <p:sp>
        <p:nvSpPr>
          <p:cNvPr id="13" name="テキスト ボックス 12">
            <a:extLst>
              <a:ext uri="{FF2B5EF4-FFF2-40B4-BE49-F238E27FC236}">
                <a16:creationId xmlns:a16="http://schemas.microsoft.com/office/drawing/2014/main" id="{B4315FB0-120C-4FD2-9AF0-6336F475032C}"/>
              </a:ext>
            </a:extLst>
          </p:cNvPr>
          <p:cNvSpPr txBox="1"/>
          <p:nvPr/>
        </p:nvSpPr>
        <p:spPr>
          <a:xfrm>
            <a:off x="2868194" y="2162131"/>
            <a:ext cx="2095865" cy="307777"/>
          </a:xfrm>
          <a:prstGeom prst="rect">
            <a:avLst/>
          </a:prstGeom>
          <a:noFill/>
        </p:spPr>
        <p:txBody>
          <a:bodyPr wrap="square" rtlCol="0">
            <a:spAutoFit/>
          </a:bodyPr>
          <a:lstStyle/>
          <a:p>
            <a:pPr algn="ctr"/>
            <a:r>
              <a:rPr kumimoji="1" lang="ja-JP" altLang="en-US" sz="1400" b="1" dirty="0"/>
              <a:t>設計手法の概要</a:t>
            </a:r>
          </a:p>
        </p:txBody>
      </p:sp>
      <p:cxnSp>
        <p:nvCxnSpPr>
          <p:cNvPr id="14" name="直線コネクタ 13">
            <a:extLst>
              <a:ext uri="{FF2B5EF4-FFF2-40B4-BE49-F238E27FC236}">
                <a16:creationId xmlns:a16="http://schemas.microsoft.com/office/drawing/2014/main" id="{E2BCC88E-7492-44F5-8262-4D89D8FED272}"/>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72C4907-C5EC-4469-A081-F2453CBAC89A}"/>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AE920E7-D4FC-471B-AB9E-75781C0DC530}"/>
              </a:ext>
            </a:extLst>
          </p:cNvPr>
          <p:cNvSpPr txBox="1"/>
          <p:nvPr/>
        </p:nvSpPr>
        <p:spPr>
          <a:xfrm>
            <a:off x="8263060" y="2173317"/>
            <a:ext cx="3207154" cy="307777"/>
          </a:xfrm>
          <a:prstGeom prst="rect">
            <a:avLst/>
          </a:prstGeom>
          <a:noFill/>
        </p:spPr>
        <p:txBody>
          <a:bodyPr wrap="square" rtlCol="0">
            <a:spAutoFit/>
          </a:bodyPr>
          <a:lstStyle/>
          <a:p>
            <a:pPr algn="ctr"/>
            <a:r>
              <a:rPr kumimoji="1" lang="en-US" altLang="ja-JP" sz="1400" b="1" dirty="0"/>
              <a:t>COVID-19</a:t>
            </a:r>
            <a:r>
              <a:rPr kumimoji="1" lang="ja-JP" altLang="en-US" sz="1400" b="1" dirty="0" err="1"/>
              <a:t>の受</a:t>
            </a:r>
            <a:r>
              <a:rPr kumimoji="1" lang="ja-JP" altLang="en-US" sz="1400" b="1" dirty="0"/>
              <a:t>容体トラップのデザイン例</a:t>
            </a:r>
          </a:p>
        </p:txBody>
      </p:sp>
      <p:sp>
        <p:nvSpPr>
          <p:cNvPr id="18" name="テキスト ボックス 17">
            <a:extLst>
              <a:ext uri="{FF2B5EF4-FFF2-40B4-BE49-F238E27FC236}">
                <a16:creationId xmlns:a16="http://schemas.microsoft.com/office/drawing/2014/main" id="{9A2C3745-8C96-49B4-8F7C-4B92D0D86A28}"/>
              </a:ext>
            </a:extLst>
          </p:cNvPr>
          <p:cNvSpPr txBox="1"/>
          <p:nvPr/>
        </p:nvSpPr>
        <p:spPr>
          <a:xfrm>
            <a:off x="7708491" y="5546030"/>
            <a:ext cx="2332441" cy="430887"/>
          </a:xfrm>
          <a:prstGeom prst="rect">
            <a:avLst/>
          </a:prstGeom>
          <a:noFill/>
        </p:spPr>
        <p:txBody>
          <a:bodyPr wrap="square" rtlCol="0">
            <a:spAutoFit/>
          </a:bodyPr>
          <a:lstStyle/>
          <a:p>
            <a:r>
              <a:rPr lang="ja-JP" altLang="en-US" sz="1100" dirty="0"/>
              <a:t>橙＆黄：天然の機能モチーフ＆足場</a:t>
            </a:r>
            <a:endParaRPr lang="en-US" altLang="ja-JP" sz="1100" dirty="0"/>
          </a:p>
          <a:p>
            <a:r>
              <a:rPr lang="ja-JP" altLang="en-US" sz="1100" dirty="0"/>
              <a:t>青：結合パートナー</a:t>
            </a:r>
            <a:endParaRPr kumimoji="1" lang="ja-JP" altLang="en-US" sz="1100" dirty="0"/>
          </a:p>
        </p:txBody>
      </p:sp>
      <p:sp>
        <p:nvSpPr>
          <p:cNvPr id="19" name="テキスト ボックス 18">
            <a:extLst>
              <a:ext uri="{FF2B5EF4-FFF2-40B4-BE49-F238E27FC236}">
                <a16:creationId xmlns:a16="http://schemas.microsoft.com/office/drawing/2014/main" id="{12D807DE-0F3F-414B-94B1-476BD0E7F143}"/>
              </a:ext>
            </a:extLst>
          </p:cNvPr>
          <p:cNvSpPr txBox="1"/>
          <p:nvPr/>
        </p:nvSpPr>
        <p:spPr>
          <a:xfrm>
            <a:off x="9948673" y="5539901"/>
            <a:ext cx="2148222" cy="261610"/>
          </a:xfrm>
          <a:prstGeom prst="rect">
            <a:avLst/>
          </a:prstGeom>
          <a:noFill/>
        </p:spPr>
        <p:txBody>
          <a:bodyPr wrap="square" rtlCol="0">
            <a:spAutoFit/>
          </a:bodyPr>
          <a:lstStyle/>
          <a:p>
            <a:r>
              <a:rPr lang="ja-JP" altLang="en-US" sz="1100" dirty="0"/>
              <a:t>紫＆灰：新規の機能部位＆足場</a:t>
            </a:r>
            <a:endParaRPr lang="en-US" altLang="ja-JP" sz="1100" dirty="0"/>
          </a:p>
        </p:txBody>
      </p:sp>
      <p:sp>
        <p:nvSpPr>
          <p:cNvPr id="20" name="テキスト ボックス 19">
            <a:extLst>
              <a:ext uri="{FF2B5EF4-FFF2-40B4-BE49-F238E27FC236}">
                <a16:creationId xmlns:a16="http://schemas.microsoft.com/office/drawing/2014/main" id="{213F7581-EE32-4EA1-AF80-DC6AC2F7C2C0}"/>
              </a:ext>
            </a:extLst>
          </p:cNvPr>
          <p:cNvSpPr txBox="1"/>
          <p:nvPr/>
        </p:nvSpPr>
        <p:spPr>
          <a:xfrm>
            <a:off x="289361" y="6029760"/>
            <a:ext cx="6728659" cy="276999"/>
          </a:xfrm>
          <a:prstGeom prst="rect">
            <a:avLst/>
          </a:prstGeom>
          <a:noFill/>
        </p:spPr>
        <p:txBody>
          <a:bodyPr wrap="square" rtlCol="0">
            <a:spAutoFit/>
          </a:bodyPr>
          <a:lstStyle/>
          <a:p>
            <a:r>
              <a:rPr lang="en-US" altLang="ja-JP" sz="1200" dirty="0"/>
              <a:t>J. Wang </a:t>
            </a:r>
            <a:r>
              <a:rPr lang="en-US" altLang="ja-JP" sz="1200" i="1" dirty="0"/>
              <a:t>et al</a:t>
            </a:r>
            <a:r>
              <a:rPr lang="en-US" altLang="ja-JP" sz="1200" dirty="0"/>
              <a:t>.: “Scaffolding protein functional sites using deep learning,” Science (2022)</a:t>
            </a:r>
            <a:endParaRPr kumimoji="1" lang="ja-JP" altLang="en-US" sz="1200" dirty="0"/>
          </a:p>
        </p:txBody>
      </p:sp>
      <p:sp>
        <p:nvSpPr>
          <p:cNvPr id="21" name="テキスト ボックス 20">
            <a:extLst>
              <a:ext uri="{FF2B5EF4-FFF2-40B4-BE49-F238E27FC236}">
                <a16:creationId xmlns:a16="http://schemas.microsoft.com/office/drawing/2014/main" id="{BEACEF28-6D76-4264-BB57-0C1E2EAAFA3C}"/>
              </a:ext>
            </a:extLst>
          </p:cNvPr>
          <p:cNvSpPr txBox="1"/>
          <p:nvPr/>
        </p:nvSpPr>
        <p:spPr>
          <a:xfrm>
            <a:off x="289361" y="2590611"/>
            <a:ext cx="3634616" cy="307777"/>
          </a:xfrm>
          <a:prstGeom prst="rect">
            <a:avLst/>
          </a:prstGeom>
          <a:noFill/>
        </p:spPr>
        <p:txBody>
          <a:bodyPr wrap="square" rtlCol="0">
            <a:spAutoFit/>
          </a:bodyPr>
          <a:lstStyle/>
          <a:p>
            <a:pPr algn="ctr"/>
            <a:r>
              <a:rPr kumimoji="1" lang="ja-JP" altLang="en-US" sz="1400" dirty="0"/>
              <a:t>機能モチーフをベースにデザインを探索</a:t>
            </a:r>
          </a:p>
        </p:txBody>
      </p:sp>
      <p:sp>
        <p:nvSpPr>
          <p:cNvPr id="22" name="テキスト ボックス 21">
            <a:extLst>
              <a:ext uri="{FF2B5EF4-FFF2-40B4-BE49-F238E27FC236}">
                <a16:creationId xmlns:a16="http://schemas.microsoft.com/office/drawing/2014/main" id="{AFEE5AE2-EE90-4C1B-B1F6-E4EF6390FEA9}"/>
              </a:ext>
            </a:extLst>
          </p:cNvPr>
          <p:cNvSpPr txBox="1"/>
          <p:nvPr/>
        </p:nvSpPr>
        <p:spPr>
          <a:xfrm>
            <a:off x="8205280" y="2590610"/>
            <a:ext cx="3322713" cy="307777"/>
          </a:xfrm>
          <a:prstGeom prst="rect">
            <a:avLst/>
          </a:prstGeom>
          <a:noFill/>
        </p:spPr>
        <p:txBody>
          <a:bodyPr wrap="square" rtlCol="0">
            <a:spAutoFit/>
          </a:bodyPr>
          <a:lstStyle/>
          <a:p>
            <a:pPr algn="ctr"/>
            <a:r>
              <a:rPr kumimoji="1" lang="ja-JP" altLang="en-US" sz="1400" dirty="0"/>
              <a:t>機能部位の再現＆小型化に成功</a:t>
            </a:r>
            <a:endParaRPr kumimoji="1" lang="en-US" altLang="ja-JP" sz="1400" dirty="0"/>
          </a:p>
        </p:txBody>
      </p:sp>
      <p:cxnSp>
        <p:nvCxnSpPr>
          <p:cNvPr id="23" name="直線コネクタ 22">
            <a:extLst>
              <a:ext uri="{FF2B5EF4-FFF2-40B4-BE49-F238E27FC236}">
                <a16:creationId xmlns:a16="http://schemas.microsoft.com/office/drawing/2014/main" id="{E2A312A4-E870-4D88-9E01-40DD76F6F60F}"/>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DE26C00-4A11-414D-89C2-4EBF78504690}"/>
              </a:ext>
            </a:extLst>
          </p:cNvPr>
          <p:cNvSpPr txBox="1"/>
          <p:nvPr/>
        </p:nvSpPr>
        <p:spPr>
          <a:xfrm>
            <a:off x="3961755" y="2590611"/>
            <a:ext cx="3634616" cy="307777"/>
          </a:xfrm>
          <a:prstGeom prst="rect">
            <a:avLst/>
          </a:prstGeom>
          <a:noFill/>
        </p:spPr>
        <p:txBody>
          <a:bodyPr wrap="square" rtlCol="0">
            <a:spAutoFit/>
          </a:bodyPr>
          <a:lstStyle/>
          <a:p>
            <a:pPr algn="ctr"/>
            <a:r>
              <a:rPr kumimoji="1" lang="ja-JP" altLang="en-US" sz="1400" dirty="0"/>
              <a:t>配列</a:t>
            </a:r>
            <a:r>
              <a:rPr kumimoji="1" lang="en-US" altLang="ja-JP" sz="1400" dirty="0"/>
              <a:t>-</a:t>
            </a:r>
            <a:r>
              <a:rPr kumimoji="1" lang="ja-JP" altLang="en-US" sz="1400" dirty="0"/>
              <a:t>構造の断片情報から欠落部位を復元</a:t>
            </a:r>
          </a:p>
        </p:txBody>
      </p:sp>
      <p:cxnSp>
        <p:nvCxnSpPr>
          <p:cNvPr id="25" name="直線コネクタ 24">
            <a:extLst>
              <a:ext uri="{FF2B5EF4-FFF2-40B4-BE49-F238E27FC236}">
                <a16:creationId xmlns:a16="http://schemas.microsoft.com/office/drawing/2014/main" id="{B88FA76F-6CDB-4F1A-9344-598F9182ECAC}"/>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6E6B6DCE-4084-4A7D-A9F9-C04F6C5CB905}"/>
              </a:ext>
            </a:extLst>
          </p:cNvPr>
          <p:cNvPicPr>
            <a:picLocks noChangeAspect="1"/>
          </p:cNvPicPr>
          <p:nvPr/>
        </p:nvPicPr>
        <p:blipFill>
          <a:blip r:embed="rId3"/>
          <a:stretch>
            <a:fillRect/>
          </a:stretch>
        </p:blipFill>
        <p:spPr>
          <a:xfrm>
            <a:off x="8365905" y="2932312"/>
            <a:ext cx="3094035" cy="2567536"/>
          </a:xfrm>
          <a:prstGeom prst="rect">
            <a:avLst/>
          </a:prstGeom>
        </p:spPr>
      </p:pic>
      <p:pic>
        <p:nvPicPr>
          <p:cNvPr id="27" name="図 26">
            <a:extLst>
              <a:ext uri="{FF2B5EF4-FFF2-40B4-BE49-F238E27FC236}">
                <a16:creationId xmlns:a16="http://schemas.microsoft.com/office/drawing/2014/main" id="{BBF36F3E-C138-4177-B950-5E526596D2AC}"/>
              </a:ext>
            </a:extLst>
          </p:cNvPr>
          <p:cNvPicPr>
            <a:picLocks noChangeAspect="1"/>
          </p:cNvPicPr>
          <p:nvPr/>
        </p:nvPicPr>
        <p:blipFill>
          <a:blip r:embed="rId4"/>
          <a:stretch>
            <a:fillRect/>
          </a:stretch>
        </p:blipFill>
        <p:spPr>
          <a:xfrm>
            <a:off x="195257" y="2939620"/>
            <a:ext cx="3702025" cy="2286139"/>
          </a:xfrm>
          <a:prstGeom prst="rect">
            <a:avLst/>
          </a:prstGeom>
        </p:spPr>
      </p:pic>
      <p:pic>
        <p:nvPicPr>
          <p:cNvPr id="28" name="図 27">
            <a:extLst>
              <a:ext uri="{FF2B5EF4-FFF2-40B4-BE49-F238E27FC236}">
                <a16:creationId xmlns:a16="http://schemas.microsoft.com/office/drawing/2014/main" id="{CE396592-73F2-4142-8D0E-442735D32BD6}"/>
              </a:ext>
            </a:extLst>
          </p:cNvPr>
          <p:cNvPicPr>
            <a:picLocks noChangeAspect="1"/>
          </p:cNvPicPr>
          <p:nvPr/>
        </p:nvPicPr>
        <p:blipFill>
          <a:blip r:embed="rId5"/>
          <a:stretch>
            <a:fillRect/>
          </a:stretch>
        </p:blipFill>
        <p:spPr>
          <a:xfrm>
            <a:off x="3916127" y="2904517"/>
            <a:ext cx="3773619" cy="2356346"/>
          </a:xfrm>
          <a:prstGeom prst="rect">
            <a:avLst/>
          </a:prstGeom>
        </p:spPr>
      </p:pic>
      <p:sp>
        <p:nvSpPr>
          <p:cNvPr id="29" name="テキスト ボックス 28">
            <a:extLst>
              <a:ext uri="{FF2B5EF4-FFF2-40B4-BE49-F238E27FC236}">
                <a16:creationId xmlns:a16="http://schemas.microsoft.com/office/drawing/2014/main" id="{9BB5CFE2-2E19-4A6B-AA99-C7AD608C0D3A}"/>
              </a:ext>
            </a:extLst>
          </p:cNvPr>
          <p:cNvSpPr txBox="1"/>
          <p:nvPr/>
        </p:nvSpPr>
        <p:spPr>
          <a:xfrm>
            <a:off x="921508" y="3280822"/>
            <a:ext cx="1299152" cy="261610"/>
          </a:xfrm>
          <a:prstGeom prst="rect">
            <a:avLst/>
          </a:prstGeom>
          <a:noFill/>
        </p:spPr>
        <p:txBody>
          <a:bodyPr wrap="square" rtlCol="0">
            <a:spAutoFit/>
          </a:bodyPr>
          <a:lstStyle/>
          <a:p>
            <a:pPr algn="ctr"/>
            <a:r>
              <a:rPr kumimoji="1" lang="en-US" altLang="ja-JP" sz="1100" dirty="0"/>
              <a:t>Neural Network</a:t>
            </a:r>
            <a:endParaRPr kumimoji="1" lang="ja-JP" altLang="en-US" sz="1100" dirty="0"/>
          </a:p>
        </p:txBody>
      </p:sp>
    </p:spTree>
    <p:extLst>
      <p:ext uri="{BB962C8B-B14F-4D97-AF65-F5344CB8AC3E}">
        <p14:creationId xmlns:p14="http://schemas.microsoft.com/office/powerpoint/2010/main" val="66276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04EE4-FDC2-4195-B7A2-B010CCD2288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本テーマの設計戦略と</a:t>
            </a:r>
            <a:r>
              <a:rPr lang="en-US" altLang="ja-JP" sz="2700" dirty="0"/>
              <a:t>AlphaFold2</a:t>
            </a:r>
            <a:r>
              <a:rPr lang="ja-JP" altLang="en-US" sz="2700" dirty="0"/>
              <a:t>以後に報告された方法の違い</a:t>
            </a:r>
            <a:endParaRPr kumimoji="1" lang="ja-JP" altLang="en-US" sz="2700" dirty="0"/>
          </a:p>
        </p:txBody>
      </p:sp>
      <p:sp>
        <p:nvSpPr>
          <p:cNvPr id="3" name="スライド番号プレースホルダー 2">
            <a:extLst>
              <a:ext uri="{FF2B5EF4-FFF2-40B4-BE49-F238E27FC236}">
                <a16:creationId xmlns:a16="http://schemas.microsoft.com/office/drawing/2014/main" id="{36992C19-12AE-4AAD-9201-B7C594745096}"/>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 name="テキスト プレースホルダー 3">
            <a:extLst>
              <a:ext uri="{FF2B5EF4-FFF2-40B4-BE49-F238E27FC236}">
                <a16:creationId xmlns:a16="http://schemas.microsoft.com/office/drawing/2014/main" id="{5EAB64F4-ED20-4BA7-8B69-1256313DD7B8}"/>
              </a:ext>
            </a:extLst>
          </p:cNvPr>
          <p:cNvSpPr>
            <a:spLocks noGrp="1"/>
          </p:cNvSpPr>
          <p:nvPr>
            <p:ph type="body" sz="quarter" idx="11"/>
          </p:nvPr>
        </p:nvSpPr>
        <p:spPr>
          <a:xfrm>
            <a:off x="517055" y="931257"/>
            <a:ext cx="11341887" cy="885371"/>
          </a:xfrm>
        </p:spPr>
        <p:txBody>
          <a:bodyPr/>
          <a:lstStyle/>
          <a:p>
            <a:r>
              <a:rPr lang="ja-JP" altLang="en-US" sz="2400" dirty="0"/>
              <a:t>以下の</a:t>
            </a:r>
            <a:r>
              <a:rPr lang="en-US" altLang="ja-JP" sz="2400" dirty="0"/>
              <a:t>2</a:t>
            </a:r>
            <a:r>
              <a:rPr lang="ja-JP" altLang="en-US" sz="2400" dirty="0"/>
              <a:t>点について大きな違いが見られる。</a:t>
            </a:r>
            <a:endParaRPr lang="en-US" altLang="ja-JP" sz="2400" dirty="0"/>
          </a:p>
          <a:p>
            <a:r>
              <a:rPr lang="ja-JP" altLang="en-US" sz="2400" dirty="0"/>
              <a:t>ただし、本テーマで直面した技術課題を解決しているわけではない。</a:t>
            </a:r>
          </a:p>
        </p:txBody>
      </p:sp>
      <p:sp>
        <p:nvSpPr>
          <p:cNvPr id="6" name="テキスト ボックス 5">
            <a:extLst>
              <a:ext uri="{FF2B5EF4-FFF2-40B4-BE49-F238E27FC236}">
                <a16:creationId xmlns:a16="http://schemas.microsoft.com/office/drawing/2014/main" id="{6D03E8F6-655D-42AB-8E2B-803F2AB19E7C}"/>
              </a:ext>
            </a:extLst>
          </p:cNvPr>
          <p:cNvSpPr txBox="1"/>
          <p:nvPr/>
        </p:nvSpPr>
        <p:spPr>
          <a:xfrm>
            <a:off x="7609088" y="2692387"/>
            <a:ext cx="3966728" cy="338554"/>
          </a:xfrm>
          <a:prstGeom prst="rect">
            <a:avLst/>
          </a:prstGeom>
          <a:noFill/>
        </p:spPr>
        <p:txBody>
          <a:bodyPr wrap="square" rtlCol="0">
            <a:spAutoFit/>
          </a:bodyPr>
          <a:lstStyle/>
          <a:p>
            <a:pPr algn="ctr"/>
            <a:r>
              <a:rPr kumimoji="1" lang="ja-JP" altLang="en-US" sz="1600" b="1" dirty="0"/>
              <a:t>機能を直接的に評価しない</a:t>
            </a:r>
          </a:p>
        </p:txBody>
      </p:sp>
      <p:sp>
        <p:nvSpPr>
          <p:cNvPr id="7" name="テキスト ボックス 6">
            <a:extLst>
              <a:ext uri="{FF2B5EF4-FFF2-40B4-BE49-F238E27FC236}">
                <a16:creationId xmlns:a16="http://schemas.microsoft.com/office/drawing/2014/main" id="{240865BC-B94C-42C9-ABEF-493564526994}"/>
              </a:ext>
            </a:extLst>
          </p:cNvPr>
          <p:cNvSpPr txBox="1"/>
          <p:nvPr/>
        </p:nvSpPr>
        <p:spPr>
          <a:xfrm>
            <a:off x="2802660" y="2692387"/>
            <a:ext cx="3966728" cy="338554"/>
          </a:xfrm>
          <a:prstGeom prst="rect">
            <a:avLst/>
          </a:prstGeom>
          <a:noFill/>
        </p:spPr>
        <p:txBody>
          <a:bodyPr wrap="square" rtlCol="0">
            <a:spAutoFit/>
          </a:bodyPr>
          <a:lstStyle/>
          <a:p>
            <a:pPr algn="ctr"/>
            <a:r>
              <a:rPr kumimoji="1" lang="ja-JP" altLang="en-US" sz="1600" b="1" dirty="0"/>
              <a:t>機能を直接的に評価する</a:t>
            </a:r>
          </a:p>
        </p:txBody>
      </p:sp>
      <p:sp>
        <p:nvSpPr>
          <p:cNvPr id="8" name="テキスト ボックス 7">
            <a:extLst>
              <a:ext uri="{FF2B5EF4-FFF2-40B4-BE49-F238E27FC236}">
                <a16:creationId xmlns:a16="http://schemas.microsoft.com/office/drawing/2014/main" id="{E15A0CB6-0742-4462-90EC-D0CF67354648}"/>
              </a:ext>
            </a:extLst>
          </p:cNvPr>
          <p:cNvSpPr txBox="1"/>
          <p:nvPr/>
        </p:nvSpPr>
        <p:spPr>
          <a:xfrm>
            <a:off x="7609088" y="4635114"/>
            <a:ext cx="3966728" cy="338554"/>
          </a:xfrm>
          <a:prstGeom prst="rect">
            <a:avLst/>
          </a:prstGeom>
          <a:noFill/>
        </p:spPr>
        <p:txBody>
          <a:bodyPr wrap="square" rtlCol="0">
            <a:spAutoFit/>
          </a:bodyPr>
          <a:lstStyle/>
          <a:p>
            <a:pPr algn="ctr"/>
            <a:r>
              <a:rPr kumimoji="1" lang="ja-JP" altLang="en-US" sz="1600" b="1" dirty="0"/>
              <a:t>配列・構造の設計・探索に使用</a:t>
            </a:r>
          </a:p>
        </p:txBody>
      </p:sp>
      <p:sp>
        <p:nvSpPr>
          <p:cNvPr id="9" name="テキスト ボックス 8">
            <a:extLst>
              <a:ext uri="{FF2B5EF4-FFF2-40B4-BE49-F238E27FC236}">
                <a16:creationId xmlns:a16="http://schemas.microsoft.com/office/drawing/2014/main" id="{89C0F812-9FE5-4BB3-B9A4-B652C8433E26}"/>
              </a:ext>
            </a:extLst>
          </p:cNvPr>
          <p:cNvSpPr txBox="1"/>
          <p:nvPr/>
        </p:nvSpPr>
        <p:spPr>
          <a:xfrm>
            <a:off x="2802660" y="4641263"/>
            <a:ext cx="3966728" cy="338554"/>
          </a:xfrm>
          <a:prstGeom prst="rect">
            <a:avLst/>
          </a:prstGeom>
          <a:noFill/>
        </p:spPr>
        <p:txBody>
          <a:bodyPr wrap="square" rtlCol="0">
            <a:spAutoFit/>
          </a:bodyPr>
          <a:lstStyle/>
          <a:p>
            <a:pPr algn="ctr"/>
            <a:r>
              <a:rPr kumimoji="1" lang="ja-JP" altLang="en-US" sz="1600" b="1" dirty="0"/>
              <a:t>機能性の机上評価に使用</a:t>
            </a:r>
          </a:p>
        </p:txBody>
      </p:sp>
      <p:sp>
        <p:nvSpPr>
          <p:cNvPr id="10" name="テキスト ボックス 9">
            <a:extLst>
              <a:ext uri="{FF2B5EF4-FFF2-40B4-BE49-F238E27FC236}">
                <a16:creationId xmlns:a16="http://schemas.microsoft.com/office/drawing/2014/main" id="{08D4BCBA-E8F7-46CF-857F-3F30721B0536}"/>
              </a:ext>
            </a:extLst>
          </p:cNvPr>
          <p:cNvSpPr txBox="1"/>
          <p:nvPr/>
        </p:nvSpPr>
        <p:spPr>
          <a:xfrm>
            <a:off x="2587260" y="3051086"/>
            <a:ext cx="4397528"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構造・配列・実験データ・分子シミュレーションを活用し、機能性を評価する</a:t>
            </a:r>
            <a:endParaRPr kumimoji="1" lang="en-US" altLang="ja-JP" sz="1600" dirty="0"/>
          </a:p>
          <a:p>
            <a:pPr marL="285750" indent="-285750">
              <a:buFont typeface="Wingdings" panose="05000000000000000000" pitchFamily="2" charset="2"/>
              <a:buChar char="Ø"/>
            </a:pPr>
            <a:r>
              <a:rPr kumimoji="1" lang="ja-JP" altLang="en-US" sz="1600" dirty="0"/>
              <a:t>機能と抽出した特徴との関係を明らかにする</a:t>
            </a:r>
          </a:p>
        </p:txBody>
      </p:sp>
      <p:sp>
        <p:nvSpPr>
          <p:cNvPr id="11" name="テキスト ボックス 10">
            <a:extLst>
              <a:ext uri="{FF2B5EF4-FFF2-40B4-BE49-F238E27FC236}">
                <a16:creationId xmlns:a16="http://schemas.microsoft.com/office/drawing/2014/main" id="{A54ED862-DFEB-443B-A324-26C74FF7B3CF}"/>
              </a:ext>
            </a:extLst>
          </p:cNvPr>
          <p:cNvSpPr txBox="1"/>
          <p:nvPr/>
        </p:nvSpPr>
        <p:spPr>
          <a:xfrm>
            <a:off x="7244137" y="3051085"/>
            <a:ext cx="4696630"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構造予測結果から、意図通りの構造か評価する</a:t>
            </a:r>
            <a:endParaRPr kumimoji="1" lang="en-US" altLang="ja-JP" sz="1600" dirty="0"/>
          </a:p>
          <a:p>
            <a:pPr marL="742950" lvl="1" indent="-285750">
              <a:buFont typeface="Wingdings" panose="05000000000000000000" pitchFamily="2" charset="2"/>
              <a:buChar char="ü"/>
            </a:pPr>
            <a:r>
              <a:rPr kumimoji="1" lang="ja-JP" altLang="en-US" sz="1600" dirty="0"/>
              <a:t>特に機能性をもたらす局所的な構造モチーフ</a:t>
            </a:r>
            <a:endParaRPr kumimoji="1" lang="en-US" altLang="ja-JP" sz="1600" dirty="0"/>
          </a:p>
          <a:p>
            <a:pPr marL="285750" indent="-285750">
              <a:buFont typeface="Wingdings" panose="05000000000000000000" pitchFamily="2" charset="2"/>
              <a:buChar char="Ø"/>
            </a:pPr>
            <a:r>
              <a:rPr kumimoji="1" lang="en-US" altLang="ja-JP" sz="1600" dirty="0"/>
              <a:t>AlphaFold2</a:t>
            </a:r>
            <a:r>
              <a:rPr kumimoji="1" lang="ja-JP" altLang="en-US" sz="1600" dirty="0"/>
              <a:t>の構造予測の正確さが可能にしている</a:t>
            </a:r>
          </a:p>
        </p:txBody>
      </p:sp>
      <p:sp>
        <p:nvSpPr>
          <p:cNvPr id="12" name="テキスト ボックス 11">
            <a:extLst>
              <a:ext uri="{FF2B5EF4-FFF2-40B4-BE49-F238E27FC236}">
                <a16:creationId xmlns:a16="http://schemas.microsoft.com/office/drawing/2014/main" id="{6EB5891B-493C-4093-BCDA-05F4E49BB0FA}"/>
              </a:ext>
            </a:extLst>
          </p:cNvPr>
          <p:cNvSpPr txBox="1"/>
          <p:nvPr/>
        </p:nvSpPr>
        <p:spPr>
          <a:xfrm>
            <a:off x="2589088" y="5076386"/>
            <a:ext cx="429459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構造・配列・実験・分子シミュレーションデータに対して適用する</a:t>
            </a:r>
            <a:endParaRPr kumimoji="1" lang="en-US" altLang="ja-JP" sz="1600" dirty="0"/>
          </a:p>
        </p:txBody>
      </p:sp>
      <p:sp>
        <p:nvSpPr>
          <p:cNvPr id="14" name="テキスト ボックス 13">
            <a:extLst>
              <a:ext uri="{FF2B5EF4-FFF2-40B4-BE49-F238E27FC236}">
                <a16:creationId xmlns:a16="http://schemas.microsoft.com/office/drawing/2014/main" id="{38C413EE-185E-485A-B618-517391EC1680}"/>
              </a:ext>
            </a:extLst>
          </p:cNvPr>
          <p:cNvSpPr txBox="1"/>
          <p:nvPr/>
        </p:nvSpPr>
        <p:spPr>
          <a:xfrm>
            <a:off x="2802660" y="3921815"/>
            <a:ext cx="3966728" cy="307777"/>
          </a:xfrm>
          <a:prstGeom prst="rect">
            <a:avLst/>
          </a:prstGeom>
          <a:noFill/>
        </p:spPr>
        <p:txBody>
          <a:bodyPr wrap="square" rtlCol="0">
            <a:spAutoFit/>
          </a:bodyPr>
          <a:lstStyle/>
          <a:p>
            <a:pPr algn="ctr"/>
            <a:r>
              <a:rPr kumimoji="1" lang="ja-JP" altLang="en-US" sz="1400" b="1" dirty="0">
                <a:solidFill>
                  <a:schemeClr val="accent4"/>
                </a:solidFill>
              </a:rPr>
              <a:t>⇒本テーマでは見通しを立てることができず</a:t>
            </a:r>
          </a:p>
        </p:txBody>
      </p:sp>
      <p:sp>
        <p:nvSpPr>
          <p:cNvPr id="15" name="テキスト ボックス 14">
            <a:extLst>
              <a:ext uri="{FF2B5EF4-FFF2-40B4-BE49-F238E27FC236}">
                <a16:creationId xmlns:a16="http://schemas.microsoft.com/office/drawing/2014/main" id="{58839C9F-0CF3-4A27-AC8A-583B3D49FDBA}"/>
              </a:ext>
            </a:extLst>
          </p:cNvPr>
          <p:cNvSpPr txBox="1"/>
          <p:nvPr/>
        </p:nvSpPr>
        <p:spPr>
          <a:xfrm>
            <a:off x="7244137" y="5076386"/>
            <a:ext cx="462122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専門家の経験則に基づく設計のスキルレス・自動化</a:t>
            </a:r>
            <a:endParaRPr kumimoji="1" lang="en-US" altLang="ja-JP" sz="1600" dirty="0"/>
          </a:p>
          <a:p>
            <a:pPr marL="285750" indent="-285750">
              <a:buFont typeface="Wingdings" panose="05000000000000000000" pitchFamily="2" charset="2"/>
              <a:buChar char="Ø"/>
            </a:pPr>
            <a:r>
              <a:rPr kumimoji="1" lang="ja-JP" altLang="en-US" sz="1600" dirty="0"/>
              <a:t>目標構造を意図通りに設計することに注力</a:t>
            </a:r>
            <a:endParaRPr kumimoji="1" lang="en-US" altLang="ja-JP" sz="1600" dirty="0"/>
          </a:p>
        </p:txBody>
      </p:sp>
      <p:sp>
        <p:nvSpPr>
          <p:cNvPr id="16" name="正方形/長方形 15">
            <a:extLst>
              <a:ext uri="{FF2B5EF4-FFF2-40B4-BE49-F238E27FC236}">
                <a16:creationId xmlns:a16="http://schemas.microsoft.com/office/drawing/2014/main" id="{3CD8022A-13A2-46A3-B8D6-EC5D7B5C5D5C}"/>
              </a:ext>
            </a:extLst>
          </p:cNvPr>
          <p:cNvSpPr/>
          <p:nvPr/>
        </p:nvSpPr>
        <p:spPr>
          <a:xfrm>
            <a:off x="2596708" y="2039386"/>
            <a:ext cx="4378631"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本テーマの設計戦略</a:t>
            </a:r>
          </a:p>
        </p:txBody>
      </p:sp>
      <p:sp>
        <p:nvSpPr>
          <p:cNvPr id="17" name="正方形/長方形 16">
            <a:extLst>
              <a:ext uri="{FF2B5EF4-FFF2-40B4-BE49-F238E27FC236}">
                <a16:creationId xmlns:a16="http://schemas.microsoft.com/office/drawing/2014/main" id="{9D75DB75-8970-42D8-9A78-805F15FFFE4A}"/>
              </a:ext>
            </a:extLst>
          </p:cNvPr>
          <p:cNvSpPr/>
          <p:nvPr/>
        </p:nvSpPr>
        <p:spPr>
          <a:xfrm>
            <a:off x="7184205" y="2039386"/>
            <a:ext cx="4816494"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AlphaFold2</a:t>
            </a:r>
            <a:r>
              <a:rPr kumimoji="1" lang="ja-JP" altLang="en-US" dirty="0">
                <a:solidFill>
                  <a:schemeClr val="bg1"/>
                </a:solidFill>
              </a:rPr>
              <a:t>をベースにした設計方法</a:t>
            </a:r>
            <a:endParaRPr kumimoji="1" lang="en-US" altLang="ja-JP" dirty="0">
              <a:solidFill>
                <a:schemeClr val="bg1"/>
              </a:solidFill>
            </a:endParaRPr>
          </a:p>
        </p:txBody>
      </p:sp>
      <p:sp>
        <p:nvSpPr>
          <p:cNvPr id="18" name="正方形/長方形 17">
            <a:extLst>
              <a:ext uri="{FF2B5EF4-FFF2-40B4-BE49-F238E27FC236}">
                <a16:creationId xmlns:a16="http://schemas.microsoft.com/office/drawing/2014/main" id="{1F31D4F3-CD77-4BF7-B339-D1E7DA5AC32F}"/>
              </a:ext>
            </a:extLst>
          </p:cNvPr>
          <p:cNvSpPr/>
          <p:nvPr/>
        </p:nvSpPr>
        <p:spPr>
          <a:xfrm>
            <a:off x="263432" y="2570322"/>
            <a:ext cx="2123054"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機能性の机上評価の考え方</a:t>
            </a:r>
          </a:p>
        </p:txBody>
      </p:sp>
      <p:sp>
        <p:nvSpPr>
          <p:cNvPr id="19" name="正方形/長方形 18">
            <a:extLst>
              <a:ext uri="{FF2B5EF4-FFF2-40B4-BE49-F238E27FC236}">
                <a16:creationId xmlns:a16="http://schemas.microsoft.com/office/drawing/2014/main" id="{45F8EE90-AFBA-4C8D-AC10-393E0323F3C0}"/>
              </a:ext>
            </a:extLst>
          </p:cNvPr>
          <p:cNvSpPr/>
          <p:nvPr/>
        </p:nvSpPr>
        <p:spPr>
          <a:xfrm>
            <a:off x="263432" y="4405516"/>
            <a:ext cx="2123053"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深層学習技術</a:t>
            </a:r>
            <a:endParaRPr kumimoji="1" lang="en-US" altLang="ja-JP" dirty="0">
              <a:solidFill>
                <a:schemeClr val="bg1"/>
              </a:solidFill>
            </a:endParaRPr>
          </a:p>
          <a:p>
            <a:pPr algn="ctr"/>
            <a:r>
              <a:rPr kumimoji="1" lang="ja-JP" altLang="en-US" dirty="0">
                <a:solidFill>
                  <a:schemeClr val="bg1"/>
                </a:solidFill>
              </a:rPr>
              <a:t>の用途</a:t>
            </a:r>
          </a:p>
        </p:txBody>
      </p:sp>
    </p:spTree>
    <p:extLst>
      <p:ext uri="{BB962C8B-B14F-4D97-AF65-F5344CB8AC3E}">
        <p14:creationId xmlns:p14="http://schemas.microsoft.com/office/powerpoint/2010/main" val="82677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5B0A88A-1FEB-4E5E-B9AB-FD59F3C8E629}"/>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lang="en-US" altLang="ja-JP" sz="1800" dirty="0"/>
            </a:br>
            <a:r>
              <a:rPr lang="ja-JP" altLang="en-US" sz="2700" dirty="0"/>
              <a:t>タンパク質設計戦略</a:t>
            </a:r>
            <a:endParaRPr lang="ja-JP" altLang="en-US" sz="1800" dirty="0"/>
          </a:p>
        </p:txBody>
      </p:sp>
      <p:sp>
        <p:nvSpPr>
          <p:cNvPr id="3" name="スライド番号プレースホルダー 2">
            <a:extLst>
              <a:ext uri="{FF2B5EF4-FFF2-40B4-BE49-F238E27FC236}">
                <a16:creationId xmlns:a16="http://schemas.microsoft.com/office/drawing/2014/main" id="{D52B9689-BF85-4AA5-BF19-EF7FFACC79F2}"/>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6" name="テキスト プレースホルダー 5">
            <a:extLst>
              <a:ext uri="{FF2B5EF4-FFF2-40B4-BE49-F238E27FC236}">
                <a16:creationId xmlns:a16="http://schemas.microsoft.com/office/drawing/2014/main" id="{ABD837B6-DE96-42D0-A180-DE0957C2B052}"/>
              </a:ext>
            </a:extLst>
          </p:cNvPr>
          <p:cNvSpPr>
            <a:spLocks noGrp="1"/>
          </p:cNvSpPr>
          <p:nvPr>
            <p:ph type="body" sz="quarter" idx="11"/>
          </p:nvPr>
        </p:nvSpPr>
        <p:spPr>
          <a:xfrm>
            <a:off x="517055" y="936617"/>
            <a:ext cx="11341887" cy="1474250"/>
          </a:xfrm>
        </p:spPr>
        <p:txBody>
          <a:bodyPr/>
          <a:lstStyle/>
          <a:p>
            <a:r>
              <a:rPr lang="ja-JP" altLang="en-US" sz="2400" dirty="0"/>
              <a:t>次のような方法でタンパク質を設計・改変する。</a:t>
            </a:r>
            <a:endParaRPr lang="en-US" altLang="ja-JP" sz="2400" dirty="0"/>
          </a:p>
          <a:p>
            <a:pPr marL="457200" indent="-457200">
              <a:buAutoNum type="arabicPeriod"/>
            </a:pPr>
            <a:r>
              <a:rPr lang="ja-JP" altLang="en-US" sz="1600" b="0" dirty="0">
                <a:solidFill>
                  <a:schemeClr val="tx1"/>
                </a:solidFill>
              </a:rPr>
              <a:t>候補生成（</a:t>
            </a:r>
            <a:r>
              <a:rPr lang="en-US" altLang="ja-JP" sz="1600" b="0" dirty="0">
                <a:solidFill>
                  <a:schemeClr val="tx1"/>
                </a:solidFill>
              </a:rPr>
              <a:t>A</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ja-JP" altLang="en-US" sz="1600" b="0" dirty="0">
                <a:solidFill>
                  <a:schemeClr val="tx1"/>
                </a:solidFill>
              </a:rPr>
              <a:t>機能性の机上評価（</a:t>
            </a:r>
            <a:r>
              <a:rPr lang="en-US" altLang="ja-JP" sz="1600" b="0" dirty="0">
                <a:solidFill>
                  <a:schemeClr val="tx1"/>
                </a:solidFill>
              </a:rPr>
              <a:t>B,C</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en-US" altLang="ja-JP" sz="1600" b="0" dirty="0">
                <a:solidFill>
                  <a:schemeClr val="tx1"/>
                </a:solidFill>
              </a:rPr>
              <a:t>Wet</a:t>
            </a:r>
            <a:r>
              <a:rPr lang="ja-JP" altLang="en-US" sz="1600" b="0" dirty="0">
                <a:solidFill>
                  <a:schemeClr val="tx1"/>
                </a:solidFill>
              </a:rPr>
              <a:t>実験による評価（</a:t>
            </a:r>
            <a:r>
              <a:rPr lang="en-US" altLang="ja-JP" sz="1600" b="0" dirty="0">
                <a:solidFill>
                  <a:schemeClr val="tx1"/>
                </a:solidFill>
              </a:rPr>
              <a:t>D</a:t>
            </a:r>
            <a:r>
              <a:rPr lang="ja-JP" altLang="en-US" sz="1600" b="0" dirty="0">
                <a:solidFill>
                  <a:schemeClr val="tx1"/>
                </a:solidFill>
              </a:rPr>
              <a:t>）</a:t>
            </a:r>
            <a:endParaRPr lang="ja-JP" altLang="en-US" sz="1800" b="0" dirty="0">
              <a:solidFill>
                <a:schemeClr val="tx1"/>
              </a:solidFill>
            </a:endParaRPr>
          </a:p>
        </p:txBody>
      </p:sp>
      <p:sp>
        <p:nvSpPr>
          <p:cNvPr id="8" name="角丸四角形 8">
            <a:extLst>
              <a:ext uri="{FF2B5EF4-FFF2-40B4-BE49-F238E27FC236}">
                <a16:creationId xmlns:a16="http://schemas.microsoft.com/office/drawing/2014/main" id="{96AAEE8E-2C0E-49AD-B34B-AF0E43F0572C}"/>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3E9E523-028A-4433-AD8C-8804A318C9ED}"/>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0" name="直線矢印コネクタ 9">
            <a:extLst>
              <a:ext uri="{FF2B5EF4-FFF2-40B4-BE49-F238E27FC236}">
                <a16:creationId xmlns:a16="http://schemas.microsoft.com/office/drawing/2014/main" id="{95563616-48FB-453C-919E-DD4064F2D22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74F26A57-615B-4A50-B3D1-E1553D51BF36}"/>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2" name="テキスト ボックス 11">
            <a:extLst>
              <a:ext uri="{FF2B5EF4-FFF2-40B4-BE49-F238E27FC236}">
                <a16:creationId xmlns:a16="http://schemas.microsoft.com/office/drawing/2014/main" id="{A513292B-7288-4EA2-9844-06305B9EB1B0}"/>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13" name="テキスト ボックス 12">
            <a:extLst>
              <a:ext uri="{FF2B5EF4-FFF2-40B4-BE49-F238E27FC236}">
                <a16:creationId xmlns:a16="http://schemas.microsoft.com/office/drawing/2014/main" id="{126867B4-02CE-415B-92BB-C6BE2911074C}"/>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14" name="テキスト ボックス 13">
            <a:extLst>
              <a:ext uri="{FF2B5EF4-FFF2-40B4-BE49-F238E27FC236}">
                <a16:creationId xmlns:a16="http://schemas.microsoft.com/office/drawing/2014/main" id="{398ADE5B-C738-4F8F-AFA7-B82BD542844D}"/>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15" name="テキスト ボックス 14">
            <a:extLst>
              <a:ext uri="{FF2B5EF4-FFF2-40B4-BE49-F238E27FC236}">
                <a16:creationId xmlns:a16="http://schemas.microsoft.com/office/drawing/2014/main" id="{60164D30-544E-425E-AFF8-E66F2A4A873E}"/>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16" name="テキスト ボックス 15">
            <a:extLst>
              <a:ext uri="{FF2B5EF4-FFF2-40B4-BE49-F238E27FC236}">
                <a16:creationId xmlns:a16="http://schemas.microsoft.com/office/drawing/2014/main" id="{7A4D1C62-81AD-47B6-854D-30743D055A13}"/>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17" name="テキスト ボックス 16">
            <a:extLst>
              <a:ext uri="{FF2B5EF4-FFF2-40B4-BE49-F238E27FC236}">
                <a16:creationId xmlns:a16="http://schemas.microsoft.com/office/drawing/2014/main" id="{E9351DE9-1A3F-45B5-9175-7AC2313030B4}"/>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18" name="テキスト ボックス 17">
            <a:extLst>
              <a:ext uri="{FF2B5EF4-FFF2-40B4-BE49-F238E27FC236}">
                <a16:creationId xmlns:a16="http://schemas.microsoft.com/office/drawing/2014/main" id="{BE1D1B6B-845E-4C7D-888E-46F7B1C87570}"/>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19" name="テキスト ボックス 18">
            <a:extLst>
              <a:ext uri="{FF2B5EF4-FFF2-40B4-BE49-F238E27FC236}">
                <a16:creationId xmlns:a16="http://schemas.microsoft.com/office/drawing/2014/main" id="{2D2C7A8A-8FFE-45BF-9F9D-2E95D7448198}"/>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0" name="テキスト ボックス 19">
            <a:extLst>
              <a:ext uri="{FF2B5EF4-FFF2-40B4-BE49-F238E27FC236}">
                <a16:creationId xmlns:a16="http://schemas.microsoft.com/office/drawing/2014/main" id="{08D3FF45-89BE-4978-9B80-2092A61D0C4E}"/>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Tree>
    <p:extLst>
      <p:ext uri="{BB962C8B-B14F-4D97-AF65-F5344CB8AC3E}">
        <p14:creationId xmlns:p14="http://schemas.microsoft.com/office/powerpoint/2010/main" val="3668500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09CEF82B-B8FD-435F-B6F3-63E5B50729D3}"/>
              </a:ext>
            </a:extLst>
          </p:cNvPr>
          <p:cNvSpPr/>
          <p:nvPr/>
        </p:nvSpPr>
        <p:spPr>
          <a:xfrm>
            <a:off x="6439526" y="2725698"/>
            <a:ext cx="1800000" cy="1800000"/>
          </a:xfrm>
          <a:prstGeom prst="ellipse">
            <a:avLst/>
          </a:prstGeom>
          <a:gradFill flip="none" rotWithShape="1">
            <a:gsLst>
              <a:gs pos="0">
                <a:schemeClr val="accent6">
                  <a:lumMod val="5000"/>
                  <a:lumOff val="95000"/>
                  <a:alpha val="10000"/>
                </a:schemeClr>
              </a:gs>
              <a:gs pos="71000">
                <a:schemeClr val="accent6">
                  <a:lumMod val="45000"/>
                  <a:lumOff val="55000"/>
                  <a:alpha val="40000"/>
                </a:schemeClr>
              </a:gs>
              <a:gs pos="100000">
                <a:schemeClr val="accent6">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a:t>
            </a:r>
            <a:r>
              <a:rPr lang="ja-JP" altLang="en-US" sz="2700" dirty="0"/>
              <a:t> 機能性の机上評価、</a:t>
            </a:r>
            <a:r>
              <a:rPr lang="en-US" altLang="ja-JP" sz="2700" dirty="0"/>
              <a:t>DB</a:t>
            </a:r>
            <a:r>
              <a:rPr lang="ja-JP" altLang="en-US" sz="2700" dirty="0"/>
              <a:t>データの特徴抽出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 name="テキスト プレースホルダー 3">
            <a:extLst>
              <a:ext uri="{FF2B5EF4-FFF2-40B4-BE49-F238E27FC236}">
                <a16:creationId xmlns:a16="http://schemas.microsoft.com/office/drawing/2014/main" id="{F062A93C-A2E1-49DB-A6FB-D63D66CFF40C}"/>
              </a:ext>
            </a:extLst>
          </p:cNvPr>
          <p:cNvSpPr>
            <a:spLocks noGrp="1"/>
          </p:cNvSpPr>
          <p:nvPr>
            <p:ph type="body" sz="quarter" idx="11"/>
          </p:nvPr>
        </p:nvSpPr>
        <p:spPr>
          <a:xfrm>
            <a:off x="407952" y="1025866"/>
            <a:ext cx="11341887" cy="424732"/>
          </a:xfrm>
        </p:spPr>
        <p:txBody>
          <a:bodyPr/>
          <a:lstStyle/>
          <a:p>
            <a:r>
              <a:rPr lang="ja-JP" altLang="en-US" sz="2400" dirty="0"/>
              <a:t>パブリック</a:t>
            </a:r>
            <a:r>
              <a:rPr lang="en-US" altLang="ja-JP" sz="2400" dirty="0"/>
              <a:t>DB</a:t>
            </a:r>
            <a:r>
              <a:rPr lang="ja-JP" altLang="en-US" sz="2400" dirty="0"/>
              <a:t>の立体構造データから、セルラーゼ</a:t>
            </a:r>
            <a:r>
              <a:rPr lang="en-US" altLang="ja-JP" sz="2400" dirty="0"/>
              <a:t>*</a:t>
            </a:r>
            <a:r>
              <a:rPr lang="ja-JP" altLang="en-US" sz="2400" dirty="0"/>
              <a:t>の本質的な特徴を抽出した。</a:t>
            </a:r>
          </a:p>
        </p:txBody>
      </p:sp>
      <p:sp>
        <p:nvSpPr>
          <p:cNvPr id="8" name="矢印: 右 7">
            <a:extLst>
              <a:ext uri="{FF2B5EF4-FFF2-40B4-BE49-F238E27FC236}">
                <a16:creationId xmlns:a16="http://schemas.microsoft.com/office/drawing/2014/main" id="{504AA0F0-995C-4F31-A5B4-798F5A651B90}"/>
              </a:ext>
            </a:extLst>
          </p:cNvPr>
          <p:cNvSpPr/>
          <p:nvPr/>
        </p:nvSpPr>
        <p:spPr>
          <a:xfrm>
            <a:off x="2932856" y="4089167"/>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BA84DAC-70B3-4F75-AAB8-F3EBF68F350A}"/>
              </a:ext>
            </a:extLst>
          </p:cNvPr>
          <p:cNvSpPr/>
          <p:nvPr/>
        </p:nvSpPr>
        <p:spPr>
          <a:xfrm>
            <a:off x="2929167" y="3564816"/>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25D2168B-F1D4-4365-B542-EDFBCE59AEFE}"/>
              </a:ext>
            </a:extLst>
          </p:cNvPr>
          <p:cNvSpPr/>
          <p:nvPr/>
        </p:nvSpPr>
        <p:spPr>
          <a:xfrm>
            <a:off x="2929167" y="3036444"/>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385607" y="2052474"/>
            <a:ext cx="5410568" cy="584775"/>
          </a:xfrm>
          <a:prstGeom prst="rect">
            <a:avLst/>
          </a:prstGeom>
          <a:noFill/>
        </p:spPr>
        <p:txBody>
          <a:bodyPr wrap="square" rtlCol="0">
            <a:spAutoFit/>
          </a:bodyPr>
          <a:lstStyle/>
          <a:p>
            <a:pPr algn="ctr"/>
            <a:r>
              <a:rPr lang="ja-JP" altLang="en-US" sz="1600" dirty="0"/>
              <a:t>タンパク質の特徴の一部をマスクし、分類モデルを学習・評価する、</a:t>
            </a:r>
            <a:endParaRPr lang="en-US" altLang="ja-JP" sz="1600" dirty="0"/>
          </a:p>
          <a:p>
            <a:pPr algn="ctr"/>
            <a:r>
              <a:rPr lang="ja-JP" altLang="en-US" sz="1600" dirty="0"/>
              <a:t>を繰り返すことで、</a:t>
            </a:r>
            <a:r>
              <a:rPr lang="ja-JP" altLang="en-US" sz="1600" dirty="0">
                <a:solidFill>
                  <a:schemeClr val="accent1"/>
                </a:solidFill>
              </a:rPr>
              <a:t>不要な特徴を省いたマスク自身を学習する</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514530" y="4061535"/>
            <a:ext cx="800219" cy="276999"/>
          </a:xfrm>
          <a:prstGeom prst="rect">
            <a:avLst/>
          </a:prstGeom>
          <a:noFill/>
        </p:spPr>
        <p:txBody>
          <a:bodyPr wrap="none" rtlCol="0">
            <a:spAutoFit/>
          </a:bodyPr>
          <a:lstStyle/>
          <a:p>
            <a:r>
              <a:rPr kumimoji="1" lang="ja-JP" altLang="en-US" sz="1200" b="1" dirty="0"/>
              <a:t>構造全体</a:t>
            </a:r>
          </a:p>
        </p:txBody>
      </p:sp>
      <p:sp>
        <p:nvSpPr>
          <p:cNvPr id="16" name="テキスト ボックス 15">
            <a:extLst>
              <a:ext uri="{FF2B5EF4-FFF2-40B4-BE49-F238E27FC236}">
                <a16:creationId xmlns:a16="http://schemas.microsoft.com/office/drawing/2014/main" id="{DDF0C376-2568-4E26-8FA3-122F2656258B}"/>
              </a:ext>
            </a:extLst>
          </p:cNvPr>
          <p:cNvSpPr txBox="1"/>
          <p:nvPr/>
        </p:nvSpPr>
        <p:spPr>
          <a:xfrm>
            <a:off x="3001287" y="2739420"/>
            <a:ext cx="492443" cy="276999"/>
          </a:xfrm>
          <a:prstGeom prst="rect">
            <a:avLst/>
          </a:prstGeom>
          <a:noFill/>
        </p:spPr>
        <p:txBody>
          <a:bodyPr wrap="none" rtlCol="0">
            <a:spAutoFit/>
          </a:bodyPr>
          <a:lstStyle/>
          <a:p>
            <a:r>
              <a:rPr lang="ja-JP" altLang="en-US" sz="1200" dirty="0"/>
              <a:t>学習</a:t>
            </a:r>
            <a:endParaRPr kumimoji="1" lang="ja-JP" altLang="en-US" sz="1200" dirty="0"/>
          </a:p>
        </p:txBody>
      </p:sp>
      <p:sp>
        <p:nvSpPr>
          <p:cNvPr id="18" name="テキスト ボックス 17">
            <a:extLst>
              <a:ext uri="{FF2B5EF4-FFF2-40B4-BE49-F238E27FC236}">
                <a16:creationId xmlns:a16="http://schemas.microsoft.com/office/drawing/2014/main" id="{A2DABBD6-3890-48D4-AD03-783A1C94C2CE}"/>
              </a:ext>
            </a:extLst>
          </p:cNvPr>
          <p:cNvSpPr txBox="1"/>
          <p:nvPr/>
        </p:nvSpPr>
        <p:spPr>
          <a:xfrm>
            <a:off x="1728004" y="4460780"/>
            <a:ext cx="1399742" cy="276999"/>
          </a:xfrm>
          <a:prstGeom prst="rect">
            <a:avLst/>
          </a:prstGeom>
          <a:solidFill>
            <a:schemeClr val="bg1"/>
          </a:solidFill>
        </p:spPr>
        <p:txBody>
          <a:bodyPr wrap="none" rtlCol="0">
            <a:spAutoFit/>
          </a:bodyPr>
          <a:lstStyle/>
          <a:p>
            <a:r>
              <a:rPr lang="ja-JP" altLang="en-US" sz="1200" dirty="0"/>
              <a:t>局所的な</a:t>
            </a:r>
            <a:r>
              <a:rPr kumimoji="1" lang="ja-JP" altLang="en-US" sz="1200" dirty="0"/>
              <a:t>構造特徴</a:t>
            </a:r>
          </a:p>
        </p:txBody>
      </p:sp>
      <p:sp>
        <p:nvSpPr>
          <p:cNvPr id="19" name="テキスト ボックス 18">
            <a:extLst>
              <a:ext uri="{FF2B5EF4-FFF2-40B4-BE49-F238E27FC236}">
                <a16:creationId xmlns:a16="http://schemas.microsoft.com/office/drawing/2014/main" id="{0A0E707D-27D4-4D7A-828D-26F79C7855B3}"/>
              </a:ext>
            </a:extLst>
          </p:cNvPr>
          <p:cNvSpPr txBox="1"/>
          <p:nvPr/>
        </p:nvSpPr>
        <p:spPr>
          <a:xfrm>
            <a:off x="1447833" y="2676728"/>
            <a:ext cx="558166" cy="276999"/>
          </a:xfrm>
          <a:prstGeom prst="rect">
            <a:avLst/>
          </a:prstGeom>
          <a:noFill/>
        </p:spPr>
        <p:txBody>
          <a:bodyPr wrap="none" rtlCol="0">
            <a:spAutoFit/>
          </a:bodyPr>
          <a:lstStyle/>
          <a:p>
            <a:r>
              <a:rPr kumimoji="1" lang="ja-JP" altLang="en-US" sz="1200" b="1" dirty="0"/>
              <a:t>マスク</a:t>
            </a:r>
          </a:p>
        </p:txBody>
      </p:sp>
      <p:pic>
        <p:nvPicPr>
          <p:cNvPr id="20" name="図 19">
            <a:extLst>
              <a:ext uri="{FF2B5EF4-FFF2-40B4-BE49-F238E27FC236}">
                <a16:creationId xmlns:a16="http://schemas.microsoft.com/office/drawing/2014/main" id="{8004B179-23AD-4DC3-856D-5CA42A57A1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225" b="11340"/>
          <a:stretch/>
        </p:blipFill>
        <p:spPr>
          <a:xfrm>
            <a:off x="514530" y="3249120"/>
            <a:ext cx="907169" cy="753157"/>
          </a:xfrm>
          <a:prstGeom prst="rect">
            <a:avLst/>
          </a:prstGeom>
        </p:spPr>
      </p:pic>
      <p:pic>
        <p:nvPicPr>
          <p:cNvPr id="21" name="図 20">
            <a:extLst>
              <a:ext uri="{FF2B5EF4-FFF2-40B4-BE49-F238E27FC236}">
                <a16:creationId xmlns:a16="http://schemas.microsoft.com/office/drawing/2014/main" id="{0846C72D-9619-49D8-89B5-C47B970EDF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994" r="45074" b="53526"/>
          <a:stretch/>
        </p:blipFill>
        <p:spPr>
          <a:xfrm>
            <a:off x="2202714" y="2932640"/>
            <a:ext cx="278484" cy="247907"/>
          </a:xfrm>
          <a:prstGeom prst="rect">
            <a:avLst/>
          </a:prstGeom>
        </p:spPr>
      </p:pic>
      <p:pic>
        <p:nvPicPr>
          <p:cNvPr id="22" name="図 21">
            <a:extLst>
              <a:ext uri="{FF2B5EF4-FFF2-40B4-BE49-F238E27FC236}">
                <a16:creationId xmlns:a16="http://schemas.microsoft.com/office/drawing/2014/main" id="{696AC5E1-479D-47E4-99D6-CC0B4DB4C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8000" b="58753"/>
          <a:stretch/>
        </p:blipFill>
        <p:spPr>
          <a:xfrm>
            <a:off x="2481198" y="3425261"/>
            <a:ext cx="304758" cy="240397"/>
          </a:xfrm>
          <a:prstGeom prst="rect">
            <a:avLst/>
          </a:prstGeom>
        </p:spPr>
      </p:pic>
      <p:pic>
        <p:nvPicPr>
          <p:cNvPr id="23" name="図 22">
            <a:extLst>
              <a:ext uri="{FF2B5EF4-FFF2-40B4-BE49-F238E27FC236}">
                <a16:creationId xmlns:a16="http://schemas.microsoft.com/office/drawing/2014/main" id="{7B64074E-77EC-4FA2-A612-C2AB4042EB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111" t="41247" r="52483" b="16273"/>
          <a:stretch/>
        </p:blipFill>
        <p:spPr>
          <a:xfrm>
            <a:off x="2205853" y="4157485"/>
            <a:ext cx="275345" cy="273060"/>
          </a:xfrm>
          <a:prstGeom prst="rect">
            <a:avLst/>
          </a:prstGeom>
        </p:spPr>
      </p:pic>
      <p:sp>
        <p:nvSpPr>
          <p:cNvPr id="24" name="正方形/長方形 23">
            <a:extLst>
              <a:ext uri="{FF2B5EF4-FFF2-40B4-BE49-F238E27FC236}">
                <a16:creationId xmlns:a16="http://schemas.microsoft.com/office/drawing/2014/main" id="{920EAE3F-DB57-46A4-8FB2-07C516CCF3AA}"/>
              </a:ext>
            </a:extLst>
          </p:cNvPr>
          <p:cNvSpPr/>
          <p:nvPr/>
        </p:nvSpPr>
        <p:spPr>
          <a:xfrm>
            <a:off x="2198438" y="2923159"/>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8D06F03-843D-489C-9D91-97218AABDBFD}"/>
              </a:ext>
            </a:extLst>
          </p:cNvPr>
          <p:cNvSpPr txBox="1"/>
          <p:nvPr/>
        </p:nvSpPr>
        <p:spPr>
          <a:xfrm>
            <a:off x="1918252" y="2850742"/>
            <a:ext cx="295274" cy="276999"/>
          </a:xfrm>
          <a:prstGeom prst="rect">
            <a:avLst/>
          </a:prstGeom>
          <a:noFill/>
        </p:spPr>
        <p:txBody>
          <a:bodyPr wrap="none" rtlCol="0">
            <a:spAutoFit/>
          </a:bodyPr>
          <a:lstStyle/>
          <a:p>
            <a:r>
              <a:rPr kumimoji="1" lang="en-US" altLang="ja-JP" sz="1200" b="1" dirty="0"/>
              <a:t>A</a:t>
            </a:r>
            <a:endParaRPr kumimoji="1" lang="ja-JP" altLang="en-US" sz="1200" b="1" dirty="0"/>
          </a:p>
        </p:txBody>
      </p:sp>
      <p:sp>
        <p:nvSpPr>
          <p:cNvPr id="26" name="テキスト ボックス 25">
            <a:extLst>
              <a:ext uri="{FF2B5EF4-FFF2-40B4-BE49-F238E27FC236}">
                <a16:creationId xmlns:a16="http://schemas.microsoft.com/office/drawing/2014/main" id="{71D8E844-509E-438F-9558-54EF74F10160}"/>
              </a:ext>
            </a:extLst>
          </p:cNvPr>
          <p:cNvSpPr txBox="1"/>
          <p:nvPr/>
        </p:nvSpPr>
        <p:spPr>
          <a:xfrm>
            <a:off x="1919003" y="3385184"/>
            <a:ext cx="295274" cy="276999"/>
          </a:xfrm>
          <a:prstGeom prst="rect">
            <a:avLst/>
          </a:prstGeom>
          <a:noFill/>
        </p:spPr>
        <p:txBody>
          <a:bodyPr wrap="none" rtlCol="0">
            <a:spAutoFit/>
          </a:bodyPr>
          <a:lstStyle/>
          <a:p>
            <a:r>
              <a:rPr kumimoji="1" lang="en-US" altLang="ja-JP" sz="1200" b="1" dirty="0"/>
              <a:t>B</a:t>
            </a:r>
            <a:endParaRPr kumimoji="1" lang="ja-JP" altLang="en-US" sz="1200" b="1" dirty="0"/>
          </a:p>
        </p:txBody>
      </p:sp>
      <p:sp>
        <p:nvSpPr>
          <p:cNvPr id="27" name="テキスト ボックス 26">
            <a:extLst>
              <a:ext uri="{FF2B5EF4-FFF2-40B4-BE49-F238E27FC236}">
                <a16:creationId xmlns:a16="http://schemas.microsoft.com/office/drawing/2014/main" id="{4F977633-23B3-4D04-A719-A16CF7581EA6}"/>
              </a:ext>
            </a:extLst>
          </p:cNvPr>
          <p:cNvSpPr txBox="1"/>
          <p:nvPr/>
        </p:nvSpPr>
        <p:spPr>
          <a:xfrm>
            <a:off x="1918252" y="3915492"/>
            <a:ext cx="295274" cy="276999"/>
          </a:xfrm>
          <a:prstGeom prst="rect">
            <a:avLst/>
          </a:prstGeom>
          <a:noFill/>
        </p:spPr>
        <p:txBody>
          <a:bodyPr wrap="none" rtlCol="0">
            <a:spAutoFit/>
          </a:bodyPr>
          <a:lstStyle/>
          <a:p>
            <a:r>
              <a:rPr kumimoji="1" lang="en-US" altLang="ja-JP" sz="1200" b="1" dirty="0"/>
              <a:t>C</a:t>
            </a:r>
            <a:endParaRPr kumimoji="1" lang="ja-JP" altLang="en-US" sz="1200" b="1" dirty="0"/>
          </a:p>
        </p:txBody>
      </p:sp>
      <p:sp>
        <p:nvSpPr>
          <p:cNvPr id="28" name="正方形/長方形 27">
            <a:extLst>
              <a:ext uri="{FF2B5EF4-FFF2-40B4-BE49-F238E27FC236}">
                <a16:creationId xmlns:a16="http://schemas.microsoft.com/office/drawing/2014/main" id="{3819CFFE-2ABD-4EFA-A6D4-0E16B73275DD}"/>
              </a:ext>
            </a:extLst>
          </p:cNvPr>
          <p:cNvSpPr/>
          <p:nvPr/>
        </p:nvSpPr>
        <p:spPr>
          <a:xfrm>
            <a:off x="3537946" y="2854775"/>
            <a:ext cx="414930" cy="160964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29" name="テキスト ボックス 28">
            <a:extLst>
              <a:ext uri="{FF2B5EF4-FFF2-40B4-BE49-F238E27FC236}">
                <a16:creationId xmlns:a16="http://schemas.microsoft.com/office/drawing/2014/main" id="{7804D031-A6E4-4A52-BD32-760A9AB34427}"/>
              </a:ext>
            </a:extLst>
          </p:cNvPr>
          <p:cNvSpPr txBox="1"/>
          <p:nvPr/>
        </p:nvSpPr>
        <p:spPr>
          <a:xfrm>
            <a:off x="4009039" y="2739420"/>
            <a:ext cx="492443" cy="276999"/>
          </a:xfrm>
          <a:prstGeom prst="rect">
            <a:avLst/>
          </a:prstGeom>
          <a:noFill/>
        </p:spPr>
        <p:txBody>
          <a:bodyPr wrap="none" rtlCol="0">
            <a:spAutoFit/>
          </a:bodyPr>
          <a:lstStyle/>
          <a:p>
            <a:r>
              <a:rPr lang="ja-JP" altLang="en-US" sz="1200" dirty="0"/>
              <a:t>評価</a:t>
            </a:r>
            <a:endParaRPr kumimoji="1" lang="ja-JP" altLang="en-US" sz="1200" dirty="0"/>
          </a:p>
        </p:txBody>
      </p:sp>
      <p:sp>
        <p:nvSpPr>
          <p:cNvPr id="30" name="正方形/長方形 29">
            <a:extLst>
              <a:ext uri="{FF2B5EF4-FFF2-40B4-BE49-F238E27FC236}">
                <a16:creationId xmlns:a16="http://schemas.microsoft.com/office/drawing/2014/main" id="{02CAC683-BAEA-4549-90AB-B137F2593EF0}"/>
              </a:ext>
            </a:extLst>
          </p:cNvPr>
          <p:cNvSpPr/>
          <p:nvPr/>
        </p:nvSpPr>
        <p:spPr>
          <a:xfrm>
            <a:off x="2202877" y="3450006"/>
            <a:ext cx="548099"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BBF13BA-0EC4-485D-8848-7DFCB93DACA7}"/>
              </a:ext>
            </a:extLst>
          </p:cNvPr>
          <p:cNvSpPr/>
          <p:nvPr/>
        </p:nvSpPr>
        <p:spPr>
          <a:xfrm>
            <a:off x="2198438" y="3979738"/>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2CA48D8-6337-4E1A-90D1-A764D62D8D32}"/>
              </a:ext>
            </a:extLst>
          </p:cNvPr>
          <p:cNvSpPr/>
          <p:nvPr/>
        </p:nvSpPr>
        <p:spPr>
          <a:xfrm>
            <a:off x="1543829" y="303956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1CFF0601-CCBA-4C49-977C-B5266B4EEA16}"/>
              </a:ext>
            </a:extLst>
          </p:cNvPr>
          <p:cNvSpPr/>
          <p:nvPr/>
        </p:nvSpPr>
        <p:spPr>
          <a:xfrm>
            <a:off x="1545794" y="354485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3EA4CF99-E54C-4296-96C0-B7FF2286F044}"/>
              </a:ext>
            </a:extLst>
          </p:cNvPr>
          <p:cNvSpPr/>
          <p:nvPr/>
        </p:nvSpPr>
        <p:spPr>
          <a:xfrm>
            <a:off x="1546718" y="4081619"/>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a:extLst>
              <a:ext uri="{FF2B5EF4-FFF2-40B4-BE49-F238E27FC236}">
                <a16:creationId xmlns:a16="http://schemas.microsoft.com/office/drawing/2014/main" id="{0581EED6-451E-447A-97ED-19A4C2F2B2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27697" y="3066988"/>
            <a:ext cx="2472315" cy="1763798"/>
          </a:xfrm>
          <a:prstGeom prst="rect">
            <a:avLst/>
          </a:prstGeom>
        </p:spPr>
      </p:pic>
      <p:sp>
        <p:nvSpPr>
          <p:cNvPr id="39" name="テキスト ボックス 38">
            <a:extLst>
              <a:ext uri="{FF2B5EF4-FFF2-40B4-BE49-F238E27FC236}">
                <a16:creationId xmlns:a16="http://schemas.microsoft.com/office/drawing/2014/main" id="{D328AE99-0972-46AC-94E3-3A1CE3A24C9F}"/>
              </a:ext>
            </a:extLst>
          </p:cNvPr>
          <p:cNvSpPr txBox="1"/>
          <p:nvPr/>
        </p:nvSpPr>
        <p:spPr>
          <a:xfrm>
            <a:off x="9166270" y="2737321"/>
            <a:ext cx="2577950" cy="276999"/>
          </a:xfrm>
          <a:prstGeom prst="rect">
            <a:avLst/>
          </a:prstGeom>
          <a:solidFill>
            <a:schemeClr val="bg1"/>
          </a:solidFill>
        </p:spPr>
        <p:txBody>
          <a:bodyPr wrap="none" rtlCol="0">
            <a:spAutoFit/>
          </a:bodyPr>
          <a:lstStyle/>
          <a:p>
            <a:r>
              <a:rPr lang="ja-JP" altLang="en-US" sz="1200" b="1" dirty="0"/>
              <a:t>セルラーゼの構造特徴（残基組成）</a:t>
            </a:r>
            <a:endParaRPr kumimoji="1" lang="ja-JP" altLang="en-US" sz="1200" b="1" dirty="0"/>
          </a:p>
        </p:txBody>
      </p:sp>
      <p:sp>
        <p:nvSpPr>
          <p:cNvPr id="40" name="テキスト ボックス 39">
            <a:extLst>
              <a:ext uri="{FF2B5EF4-FFF2-40B4-BE49-F238E27FC236}">
                <a16:creationId xmlns:a16="http://schemas.microsoft.com/office/drawing/2014/main" id="{71CB77D1-BB87-4A16-BF06-C989F185054D}"/>
              </a:ext>
            </a:extLst>
          </p:cNvPr>
          <p:cNvSpPr txBox="1"/>
          <p:nvPr/>
        </p:nvSpPr>
        <p:spPr>
          <a:xfrm>
            <a:off x="5906847" y="2068763"/>
            <a:ext cx="2865360" cy="523220"/>
          </a:xfrm>
          <a:prstGeom prst="rect">
            <a:avLst/>
          </a:prstGeom>
          <a:noFill/>
        </p:spPr>
        <p:txBody>
          <a:bodyPr wrap="square" rtlCol="0">
            <a:spAutoFit/>
          </a:bodyPr>
          <a:lstStyle/>
          <a:p>
            <a:r>
              <a:rPr lang="ja-JP" altLang="en-US" sz="1400" dirty="0"/>
              <a:t>立体構造を同心球殻状に分割し、</a:t>
            </a:r>
            <a:endParaRPr lang="en-US" altLang="ja-JP" sz="1400" dirty="0"/>
          </a:p>
          <a:p>
            <a:r>
              <a:rPr lang="ja-JP" altLang="en-US" sz="1400" dirty="0"/>
              <a:t>各球殻に含まれる残基組成を特徴化</a:t>
            </a:r>
            <a:endParaRPr kumimoji="1" lang="ja-JP" altLang="en-US" sz="1400" dirty="0"/>
          </a:p>
        </p:txBody>
      </p:sp>
      <p:pic>
        <p:nvPicPr>
          <p:cNvPr id="41" name="図 40">
            <a:extLst>
              <a:ext uri="{FF2B5EF4-FFF2-40B4-BE49-F238E27FC236}">
                <a16:creationId xmlns:a16="http://schemas.microsoft.com/office/drawing/2014/main" id="{CEE3DFE3-DB59-4117-8ACE-4EAF9B260D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7441" y="3066988"/>
            <a:ext cx="1746736" cy="1202117"/>
          </a:xfrm>
          <a:prstGeom prst="rect">
            <a:avLst/>
          </a:prstGeom>
        </p:spPr>
      </p:pic>
      <p:sp>
        <p:nvSpPr>
          <p:cNvPr id="42" name="楕円 41">
            <a:extLst>
              <a:ext uri="{FF2B5EF4-FFF2-40B4-BE49-F238E27FC236}">
                <a16:creationId xmlns:a16="http://schemas.microsoft.com/office/drawing/2014/main" id="{B9BAC81C-1DAF-441E-81AF-4013C332BD2A}"/>
              </a:ext>
            </a:extLst>
          </p:cNvPr>
          <p:cNvSpPr/>
          <p:nvPr/>
        </p:nvSpPr>
        <p:spPr>
          <a:xfrm>
            <a:off x="7307303" y="3594322"/>
            <a:ext cx="64446" cy="627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楕円 42">
            <a:extLst>
              <a:ext uri="{FF2B5EF4-FFF2-40B4-BE49-F238E27FC236}">
                <a16:creationId xmlns:a16="http://schemas.microsoft.com/office/drawing/2014/main" id="{5D8DA337-B38A-4EF7-93AB-E6BB3606E43D}"/>
              </a:ext>
            </a:extLst>
          </p:cNvPr>
          <p:cNvSpPr/>
          <p:nvPr/>
        </p:nvSpPr>
        <p:spPr>
          <a:xfrm>
            <a:off x="6664526" y="2950698"/>
            <a:ext cx="1350000" cy="135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楕円 43">
            <a:extLst>
              <a:ext uri="{FF2B5EF4-FFF2-40B4-BE49-F238E27FC236}">
                <a16:creationId xmlns:a16="http://schemas.microsoft.com/office/drawing/2014/main" id="{1ACFE996-E650-4C24-919F-38AE3CBD7838}"/>
              </a:ext>
            </a:extLst>
          </p:cNvPr>
          <p:cNvSpPr/>
          <p:nvPr/>
        </p:nvSpPr>
        <p:spPr>
          <a:xfrm>
            <a:off x="6529526" y="2815698"/>
            <a:ext cx="1620000" cy="162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F35DB2CC-B16F-41BE-856B-D5D8ABAA7990}"/>
              </a:ext>
            </a:extLst>
          </p:cNvPr>
          <p:cNvSpPr txBox="1"/>
          <p:nvPr/>
        </p:nvSpPr>
        <p:spPr>
          <a:xfrm>
            <a:off x="9016689" y="3535326"/>
            <a:ext cx="369332" cy="707886"/>
          </a:xfrm>
          <a:prstGeom prst="rect">
            <a:avLst/>
          </a:prstGeom>
          <a:noFill/>
        </p:spPr>
        <p:txBody>
          <a:bodyPr vert="vert270" wrap="none" rtlCol="0">
            <a:spAutoFit/>
          </a:bodyPr>
          <a:lstStyle/>
          <a:p>
            <a:r>
              <a:rPr lang="ja-JP" altLang="en-US" sz="1200" dirty="0"/>
              <a:t>球殻位置</a:t>
            </a:r>
            <a:endParaRPr kumimoji="1" lang="ja-JP" altLang="en-US" sz="1200" dirty="0"/>
          </a:p>
        </p:txBody>
      </p:sp>
      <p:sp>
        <p:nvSpPr>
          <p:cNvPr id="46" name="テキスト ボックス 45">
            <a:extLst>
              <a:ext uri="{FF2B5EF4-FFF2-40B4-BE49-F238E27FC236}">
                <a16:creationId xmlns:a16="http://schemas.microsoft.com/office/drawing/2014/main" id="{7724CAAB-D210-4F3F-85E3-CA4E84BF9935}"/>
              </a:ext>
            </a:extLst>
          </p:cNvPr>
          <p:cNvSpPr txBox="1"/>
          <p:nvPr/>
        </p:nvSpPr>
        <p:spPr>
          <a:xfrm>
            <a:off x="8835254" y="4456052"/>
            <a:ext cx="492443" cy="276999"/>
          </a:xfrm>
          <a:prstGeom prst="rect">
            <a:avLst/>
          </a:prstGeom>
          <a:noFill/>
        </p:spPr>
        <p:txBody>
          <a:bodyPr wrap="none" rtlCol="0">
            <a:spAutoFit/>
          </a:bodyPr>
          <a:lstStyle/>
          <a:p>
            <a:r>
              <a:rPr lang="ja-JP" altLang="en-US" sz="1200" dirty="0"/>
              <a:t>内側</a:t>
            </a:r>
            <a:endParaRPr kumimoji="1" lang="ja-JP" altLang="en-US" sz="1200" dirty="0"/>
          </a:p>
        </p:txBody>
      </p:sp>
      <p:sp>
        <p:nvSpPr>
          <p:cNvPr id="47" name="テキスト ボックス 46">
            <a:extLst>
              <a:ext uri="{FF2B5EF4-FFF2-40B4-BE49-F238E27FC236}">
                <a16:creationId xmlns:a16="http://schemas.microsoft.com/office/drawing/2014/main" id="{255CCB30-9922-4E99-9C96-489616366EE7}"/>
              </a:ext>
            </a:extLst>
          </p:cNvPr>
          <p:cNvSpPr txBox="1"/>
          <p:nvPr/>
        </p:nvSpPr>
        <p:spPr>
          <a:xfrm>
            <a:off x="8835254" y="3099077"/>
            <a:ext cx="492443" cy="276999"/>
          </a:xfrm>
          <a:prstGeom prst="rect">
            <a:avLst/>
          </a:prstGeom>
          <a:noFill/>
        </p:spPr>
        <p:txBody>
          <a:bodyPr wrap="none" rtlCol="0">
            <a:spAutoFit/>
          </a:bodyPr>
          <a:lstStyle/>
          <a:p>
            <a:r>
              <a:rPr kumimoji="1" lang="ja-JP" altLang="en-US" sz="1200" dirty="0"/>
              <a:t>外側</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301020" y="1522202"/>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23711" y="1942221"/>
            <a:ext cx="52920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092124" y="1522202"/>
            <a:ext cx="3926075" cy="369332"/>
          </a:xfrm>
          <a:prstGeom prst="rect">
            <a:avLst/>
          </a:prstGeom>
          <a:noFill/>
        </p:spPr>
        <p:txBody>
          <a:bodyPr wrap="none" rtlCol="0">
            <a:spAutoFit/>
          </a:bodyPr>
          <a:lstStyle/>
          <a:p>
            <a:r>
              <a:rPr kumimoji="1" lang="ja-JP" altLang="en-US" dirty="0"/>
              <a:t>セルラーゼ／アミラーゼ</a:t>
            </a:r>
            <a:r>
              <a:rPr kumimoji="1" lang="en-US" altLang="ja-JP" dirty="0"/>
              <a:t>*</a:t>
            </a:r>
            <a:r>
              <a:rPr kumimoji="1" lang="ja-JP" altLang="en-US" dirty="0"/>
              <a:t>における構造特徴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49677"/>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課題：セルロース結合性という細かな機能と関連する特徴を抽出・評価することは困難だと判断し、適用を断念</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778844" y="5649787"/>
            <a:ext cx="934399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a:t>
            </a:r>
            <a:r>
              <a:rPr kumimoji="1" lang="en-US" altLang="ja-JP" sz="1600" dirty="0"/>
              <a:t>PBD</a:t>
            </a:r>
            <a:r>
              <a:rPr kumimoji="1" lang="ja-JP" altLang="en-US" sz="1600" dirty="0"/>
              <a:t>には、セルロース結合性を有するファミリーの構造データが非常に少ない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784904"/>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暗示的に共通する有望な構造特徴が抽出される</a:t>
            </a:r>
            <a:endParaRPr lang="en-US" altLang="ja-JP" sz="1600" dirty="0">
              <a:solidFill>
                <a:srgbClr val="FF0000"/>
              </a:solidFill>
            </a:endParaRPr>
          </a:p>
        </p:txBody>
      </p:sp>
      <p:sp>
        <p:nvSpPr>
          <p:cNvPr id="56" name="乗算記号 55">
            <a:extLst>
              <a:ext uri="{FF2B5EF4-FFF2-40B4-BE49-F238E27FC236}">
                <a16:creationId xmlns:a16="http://schemas.microsoft.com/office/drawing/2014/main" id="{10C00729-A830-4B2A-A052-BEF2E9E57445}"/>
              </a:ext>
            </a:extLst>
          </p:cNvPr>
          <p:cNvSpPr/>
          <p:nvPr/>
        </p:nvSpPr>
        <p:spPr>
          <a:xfrm>
            <a:off x="5248483" y="3470583"/>
            <a:ext cx="404714" cy="414920"/>
          </a:xfrm>
          <a:prstGeom prst="mathMultiply">
            <a:avLst>
              <a:gd name="adj1" fmla="val 939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F7AA46D2-1E7F-438C-B17F-B016FA6AE7E8}"/>
              </a:ext>
            </a:extLst>
          </p:cNvPr>
          <p:cNvSpPr txBox="1"/>
          <p:nvPr/>
        </p:nvSpPr>
        <p:spPr>
          <a:xfrm>
            <a:off x="4647649" y="3519545"/>
            <a:ext cx="595035" cy="338554"/>
          </a:xfrm>
          <a:prstGeom prst="rect">
            <a:avLst/>
          </a:prstGeom>
          <a:noFill/>
        </p:spPr>
        <p:txBody>
          <a:bodyPr wrap="none" rtlCol="0">
            <a:spAutoFit/>
          </a:bodyPr>
          <a:lstStyle/>
          <a:p>
            <a:pPr algn="ctr"/>
            <a:r>
              <a:rPr lang="en-US" altLang="ja-JP" sz="1600" dirty="0"/>
              <a:t>50%</a:t>
            </a:r>
            <a:endParaRPr kumimoji="1" lang="ja-JP" altLang="en-US" sz="1600" dirty="0"/>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4647649" y="2965878"/>
            <a:ext cx="595035" cy="338554"/>
          </a:xfrm>
          <a:prstGeom prst="rect">
            <a:avLst/>
          </a:prstGeom>
          <a:noFill/>
        </p:spPr>
        <p:txBody>
          <a:bodyPr wrap="none" rtlCol="0">
            <a:spAutoFit/>
          </a:bodyPr>
          <a:lstStyle/>
          <a:p>
            <a:pPr algn="ctr"/>
            <a:r>
              <a:rPr lang="en-US" altLang="ja-JP" sz="1600" dirty="0"/>
              <a:t>90%</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4647649" y="4042878"/>
            <a:ext cx="595035" cy="338554"/>
          </a:xfrm>
          <a:prstGeom prst="rect">
            <a:avLst/>
          </a:prstGeom>
          <a:noFill/>
        </p:spPr>
        <p:txBody>
          <a:bodyPr wrap="none" rtlCol="0">
            <a:spAutoFit/>
          </a:bodyPr>
          <a:lstStyle/>
          <a:p>
            <a:pPr algn="ctr"/>
            <a:r>
              <a:rPr lang="en-US" altLang="ja-JP" sz="1600" dirty="0"/>
              <a:t>92%</a:t>
            </a:r>
            <a:endParaRPr kumimoji="1" lang="ja-JP" altLang="en-US" sz="1600" dirty="0"/>
          </a:p>
        </p:txBody>
      </p:sp>
      <p:sp>
        <p:nvSpPr>
          <p:cNvPr id="61" name="円: 塗りつぶしなし 60">
            <a:extLst>
              <a:ext uri="{FF2B5EF4-FFF2-40B4-BE49-F238E27FC236}">
                <a16:creationId xmlns:a16="http://schemas.microsoft.com/office/drawing/2014/main" id="{31866034-0530-4688-87FE-8B95F200C16F}"/>
              </a:ext>
            </a:extLst>
          </p:cNvPr>
          <p:cNvSpPr/>
          <p:nvPr/>
        </p:nvSpPr>
        <p:spPr>
          <a:xfrm>
            <a:off x="5276864" y="2940691"/>
            <a:ext cx="347953" cy="366126"/>
          </a:xfrm>
          <a:prstGeom prst="donut">
            <a:avLst>
              <a:gd name="adj" fmla="val 87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 塗りつぶしなし 61">
            <a:extLst>
              <a:ext uri="{FF2B5EF4-FFF2-40B4-BE49-F238E27FC236}">
                <a16:creationId xmlns:a16="http://schemas.microsoft.com/office/drawing/2014/main" id="{D5F37C82-B3B1-43F1-BF91-7D97AC76B8BA}"/>
              </a:ext>
            </a:extLst>
          </p:cNvPr>
          <p:cNvSpPr/>
          <p:nvPr/>
        </p:nvSpPr>
        <p:spPr>
          <a:xfrm>
            <a:off x="5276864" y="4016971"/>
            <a:ext cx="347953" cy="366126"/>
          </a:xfrm>
          <a:prstGeom prst="donut">
            <a:avLst>
              <a:gd name="adj" fmla="val 90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046948" y="1942221"/>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C2C6FEB-AE3E-418E-9CFC-1C0F10E58BA6}"/>
              </a:ext>
            </a:extLst>
          </p:cNvPr>
          <p:cNvSpPr txBox="1"/>
          <p:nvPr/>
        </p:nvSpPr>
        <p:spPr>
          <a:xfrm>
            <a:off x="6338253" y="4657124"/>
            <a:ext cx="2002545" cy="276999"/>
          </a:xfrm>
          <a:prstGeom prst="rect">
            <a:avLst/>
          </a:prstGeom>
          <a:noFill/>
        </p:spPr>
        <p:txBody>
          <a:bodyPr wrap="square" rtlCol="0">
            <a:spAutoFit/>
          </a:bodyPr>
          <a:lstStyle/>
          <a:p>
            <a:pPr algn="ctr"/>
            <a:r>
              <a:rPr lang="ja-JP" altLang="en-US" sz="1200" dirty="0"/>
              <a:t>半径を等間隔に</a:t>
            </a:r>
            <a:r>
              <a:rPr lang="en-US" altLang="ja-JP" sz="1200" dirty="0"/>
              <a:t>10</a:t>
            </a:r>
            <a:r>
              <a:rPr lang="ja-JP" altLang="en-US" sz="1200" dirty="0"/>
              <a:t>個に分割</a:t>
            </a:r>
            <a:endParaRPr kumimoji="1" lang="ja-JP" altLang="en-US" sz="1200" dirty="0"/>
          </a:p>
        </p:txBody>
      </p:sp>
      <p:sp>
        <p:nvSpPr>
          <p:cNvPr id="67" name="テキスト ボックス 66">
            <a:extLst>
              <a:ext uri="{FF2B5EF4-FFF2-40B4-BE49-F238E27FC236}">
                <a16:creationId xmlns:a16="http://schemas.microsoft.com/office/drawing/2014/main" id="{07A60410-1A5E-49E0-8637-E9B2008A7961}"/>
              </a:ext>
            </a:extLst>
          </p:cNvPr>
          <p:cNvSpPr txBox="1"/>
          <p:nvPr/>
        </p:nvSpPr>
        <p:spPr>
          <a:xfrm>
            <a:off x="8835254" y="2059514"/>
            <a:ext cx="3175771" cy="523220"/>
          </a:xfrm>
          <a:prstGeom prst="rect">
            <a:avLst/>
          </a:prstGeom>
          <a:noFill/>
        </p:spPr>
        <p:txBody>
          <a:bodyPr wrap="square" rtlCol="0">
            <a:spAutoFit/>
          </a:bodyPr>
          <a:lstStyle/>
          <a:p>
            <a:r>
              <a:rPr lang="ja-JP" altLang="en-US" sz="1400" dirty="0"/>
              <a:t>セルラーゼ／アミラーゼ</a:t>
            </a:r>
            <a:r>
              <a:rPr lang="en-US" altLang="ja-JP" sz="1400" dirty="0"/>
              <a:t>*</a:t>
            </a:r>
            <a:r>
              <a:rPr lang="ja-JP" altLang="en-US" sz="1400" dirty="0"/>
              <a:t>分類モデルに適用し、セルラーゼ特有の残基組成を抽出</a:t>
            </a:r>
            <a:endParaRPr kumimoji="1" lang="ja-JP" altLang="en-US" sz="1400" dirty="0"/>
          </a:p>
        </p:txBody>
      </p:sp>
      <p:sp>
        <p:nvSpPr>
          <p:cNvPr id="68" name="テキスト ボックス 67">
            <a:extLst>
              <a:ext uri="{FF2B5EF4-FFF2-40B4-BE49-F238E27FC236}">
                <a16:creationId xmlns:a16="http://schemas.microsoft.com/office/drawing/2014/main" id="{DAED041E-F377-4D52-B067-FD31DB20F1BC}"/>
              </a:ext>
            </a:extLst>
          </p:cNvPr>
          <p:cNvSpPr txBox="1"/>
          <p:nvPr/>
        </p:nvSpPr>
        <p:spPr>
          <a:xfrm>
            <a:off x="9870395" y="4878295"/>
            <a:ext cx="1386918" cy="276999"/>
          </a:xfrm>
          <a:prstGeom prst="rect">
            <a:avLst/>
          </a:prstGeom>
          <a:noFill/>
        </p:spPr>
        <p:txBody>
          <a:bodyPr wrap="none" rtlCol="0">
            <a:spAutoFit/>
          </a:bodyPr>
          <a:lstStyle/>
          <a:p>
            <a:r>
              <a:rPr kumimoji="1" lang="ja-JP" altLang="en-US" sz="1200" dirty="0"/>
              <a:t>アミノ酸残基の種類</a:t>
            </a:r>
          </a:p>
        </p:txBody>
      </p:sp>
      <p:sp>
        <p:nvSpPr>
          <p:cNvPr id="69" name="テキスト ボックス 68">
            <a:extLst>
              <a:ext uri="{FF2B5EF4-FFF2-40B4-BE49-F238E27FC236}">
                <a16:creationId xmlns:a16="http://schemas.microsoft.com/office/drawing/2014/main" id="{DE013B84-2A71-44E2-9774-0853931808D6}"/>
              </a:ext>
            </a:extLst>
          </p:cNvPr>
          <p:cNvSpPr txBox="1"/>
          <p:nvPr/>
        </p:nvSpPr>
        <p:spPr>
          <a:xfrm>
            <a:off x="222730" y="4310825"/>
            <a:ext cx="1354858" cy="461665"/>
          </a:xfrm>
          <a:prstGeom prst="rect">
            <a:avLst/>
          </a:prstGeom>
          <a:noFill/>
        </p:spPr>
        <p:txBody>
          <a:bodyPr wrap="none" rtlCol="0">
            <a:spAutoFit/>
          </a:bodyPr>
          <a:lstStyle/>
          <a:p>
            <a:r>
              <a:rPr kumimoji="1" lang="ja-JP" altLang="en-US" sz="1200" dirty="0"/>
              <a:t>例：コンタクトマップ</a:t>
            </a:r>
            <a:endParaRPr kumimoji="1" lang="en-US" altLang="ja-JP" sz="1200" dirty="0"/>
          </a:p>
          <a:p>
            <a:r>
              <a:rPr kumimoji="1" lang="ja-JP" altLang="en-US" sz="1200" dirty="0"/>
              <a:t>（残基間距離）</a:t>
            </a:r>
          </a:p>
        </p:txBody>
      </p:sp>
      <p:sp>
        <p:nvSpPr>
          <p:cNvPr id="70" name="楕円 69">
            <a:extLst>
              <a:ext uri="{FF2B5EF4-FFF2-40B4-BE49-F238E27FC236}">
                <a16:creationId xmlns:a16="http://schemas.microsoft.com/office/drawing/2014/main" id="{AFDB341A-F719-4FC5-B792-CAC657D277B5}"/>
              </a:ext>
            </a:extLst>
          </p:cNvPr>
          <p:cNvSpPr/>
          <p:nvPr/>
        </p:nvSpPr>
        <p:spPr>
          <a:xfrm>
            <a:off x="6799526" y="3085698"/>
            <a:ext cx="1080000" cy="108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1B8CE7-B474-4B2C-B1EA-C9A8FA84A5E4}"/>
              </a:ext>
            </a:extLst>
          </p:cNvPr>
          <p:cNvSpPr/>
          <p:nvPr/>
        </p:nvSpPr>
        <p:spPr>
          <a:xfrm>
            <a:off x="7069526" y="3355698"/>
            <a:ext cx="540000" cy="54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1B6877FB-CAB9-436B-8960-C3B990CD8343}"/>
              </a:ext>
            </a:extLst>
          </p:cNvPr>
          <p:cNvSpPr txBox="1"/>
          <p:nvPr/>
        </p:nvSpPr>
        <p:spPr>
          <a:xfrm>
            <a:off x="8602556" y="699984"/>
            <a:ext cx="3589444" cy="246221"/>
          </a:xfrm>
          <a:prstGeom prst="rect">
            <a:avLst/>
          </a:prstGeom>
          <a:noFill/>
        </p:spPr>
        <p:txBody>
          <a:bodyPr wrap="none" rtlCol="0">
            <a:spAutoFit/>
          </a:bodyPr>
          <a:lstStyle/>
          <a:p>
            <a:r>
              <a:rPr kumimoji="1" lang="en-US" altLang="ja-JP" sz="1000" dirty="0"/>
              <a:t>* </a:t>
            </a:r>
            <a:r>
              <a:rPr kumimoji="1" lang="ja-JP" altLang="en-US" sz="1000" dirty="0"/>
              <a:t>セルラーゼ：セルロース分解酵素、アミラーゼ：アミロース分解酵素</a:t>
            </a:r>
          </a:p>
        </p:txBody>
      </p:sp>
    </p:spTree>
    <p:extLst>
      <p:ext uri="{BB962C8B-B14F-4D97-AF65-F5344CB8AC3E}">
        <p14:creationId xmlns:p14="http://schemas.microsoft.com/office/powerpoint/2010/main" val="353945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80AEB80C-B232-4C3D-BC8E-0F32475B7BE0}"/>
              </a:ext>
            </a:extLst>
          </p:cNvPr>
          <p:cNvSpPr/>
          <p:nvPr/>
        </p:nvSpPr>
        <p:spPr>
          <a:xfrm>
            <a:off x="605388" y="3093747"/>
            <a:ext cx="3532068" cy="1451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 name="矢印: 右 35">
            <a:extLst>
              <a:ext uri="{FF2B5EF4-FFF2-40B4-BE49-F238E27FC236}">
                <a16:creationId xmlns:a16="http://schemas.microsoft.com/office/drawing/2014/main" id="{1CFF0601-CCBA-4C49-977C-B5266B4EEA16}"/>
              </a:ext>
            </a:extLst>
          </p:cNvPr>
          <p:cNvSpPr/>
          <p:nvPr/>
        </p:nvSpPr>
        <p:spPr>
          <a:xfrm>
            <a:off x="1707719" y="3693788"/>
            <a:ext cx="902200" cy="27820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機能性の机上評価、実験データからの特徴抽出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 name="テキスト プレースホルダー 3">
            <a:extLst>
              <a:ext uri="{FF2B5EF4-FFF2-40B4-BE49-F238E27FC236}">
                <a16:creationId xmlns:a16="http://schemas.microsoft.com/office/drawing/2014/main" id="{1F4D2432-B3C9-46CF-AD70-709E4A1A26C2}"/>
              </a:ext>
            </a:extLst>
          </p:cNvPr>
          <p:cNvSpPr>
            <a:spLocks noGrp="1"/>
          </p:cNvSpPr>
          <p:nvPr>
            <p:ph type="body" sz="quarter" idx="11"/>
          </p:nvPr>
        </p:nvSpPr>
        <p:spPr>
          <a:xfrm>
            <a:off x="517055" y="985341"/>
            <a:ext cx="11341887" cy="424732"/>
          </a:xfrm>
        </p:spPr>
        <p:txBody>
          <a:bodyPr/>
          <a:lstStyle/>
          <a:p>
            <a:r>
              <a:rPr lang="ja-JP" altLang="en-US" sz="2400" dirty="0"/>
              <a:t>結合性評価実験データから結合能に関連する特徴を抽出した。</a:t>
            </a:r>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1192173" y="2345840"/>
            <a:ext cx="4438701" cy="584775"/>
          </a:xfrm>
          <a:prstGeom prst="rect">
            <a:avLst/>
          </a:prstGeom>
          <a:noFill/>
        </p:spPr>
        <p:txBody>
          <a:bodyPr wrap="square" rtlCol="0">
            <a:spAutoFit/>
          </a:bodyPr>
          <a:lstStyle/>
          <a:p>
            <a:pPr algn="ctr"/>
            <a:r>
              <a:rPr lang="ja-JP" altLang="en-US" sz="1600" dirty="0"/>
              <a:t>実験データから配列と結合能を関係を学習した後、</a:t>
            </a:r>
            <a:endParaRPr lang="en-US" altLang="ja-JP" sz="1600" dirty="0"/>
          </a:p>
          <a:p>
            <a:pPr algn="ctr"/>
            <a:r>
              <a:rPr lang="ja-JP" altLang="en-US" sz="1600" dirty="0">
                <a:solidFill>
                  <a:schemeClr val="accent1"/>
                </a:solidFill>
              </a:rPr>
              <a:t>貢献度の高い変異位置・残基を特徴として抽出</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715120" y="3914630"/>
            <a:ext cx="954107" cy="276999"/>
          </a:xfrm>
          <a:prstGeom prst="rect">
            <a:avLst/>
          </a:prstGeom>
          <a:noFill/>
        </p:spPr>
        <p:txBody>
          <a:bodyPr wrap="none" rtlCol="0">
            <a:spAutoFit/>
          </a:bodyPr>
          <a:lstStyle/>
          <a:p>
            <a:r>
              <a:rPr kumimoji="1" lang="ja-JP" altLang="en-US" sz="1200" dirty="0"/>
              <a:t>アミノ酸配列</a:t>
            </a:r>
          </a:p>
        </p:txBody>
      </p:sp>
      <p:sp>
        <p:nvSpPr>
          <p:cNvPr id="28" name="正方形/長方形 27">
            <a:extLst>
              <a:ext uri="{FF2B5EF4-FFF2-40B4-BE49-F238E27FC236}">
                <a16:creationId xmlns:a16="http://schemas.microsoft.com/office/drawing/2014/main" id="{3819CFFE-2ABD-4EFA-A6D4-0E16B73275DD}"/>
              </a:ext>
            </a:extLst>
          </p:cNvPr>
          <p:cNvSpPr/>
          <p:nvPr/>
        </p:nvSpPr>
        <p:spPr>
          <a:xfrm>
            <a:off x="1933422" y="3155241"/>
            <a:ext cx="414930" cy="1330286"/>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596295" y="1833065"/>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16286" y="2253084"/>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197889" y="1820699"/>
            <a:ext cx="4052713" cy="369332"/>
          </a:xfrm>
          <a:prstGeom prst="rect">
            <a:avLst/>
          </a:prstGeom>
          <a:noFill/>
        </p:spPr>
        <p:txBody>
          <a:bodyPr wrap="none" rtlCol="0">
            <a:spAutoFit/>
          </a:bodyPr>
          <a:lstStyle/>
          <a:p>
            <a:r>
              <a:rPr kumimoji="1" lang="en-US" altLang="ja-JP" dirty="0"/>
              <a:t>CBD</a:t>
            </a:r>
            <a:r>
              <a:rPr kumimoji="1" lang="ja-JP" altLang="en-US" dirty="0"/>
              <a:t>変異体の結合性データにおける特徴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11039"/>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1375857" y="5630737"/>
            <a:ext cx="8494538"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理由１：セルロース結合性試験データが少ないが、評価試験自体に挑戦的な課題が多い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810459"/>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暗示的に共通する有望な特徴が抽出される</a:t>
            </a:r>
            <a:endParaRPr lang="en-US" altLang="ja-JP" sz="1600" dirty="0">
              <a:solidFill>
                <a:srgbClr val="FF0000"/>
              </a:solidFill>
            </a:endParaRPr>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2632523" y="3456406"/>
            <a:ext cx="1415772" cy="338554"/>
          </a:xfrm>
          <a:prstGeom prst="rect">
            <a:avLst/>
          </a:prstGeom>
          <a:noFill/>
        </p:spPr>
        <p:txBody>
          <a:bodyPr wrap="none" rtlCol="0">
            <a:spAutoFit/>
          </a:bodyPr>
          <a:lstStyle/>
          <a:p>
            <a:pPr algn="ctr"/>
            <a:r>
              <a:rPr lang="ja-JP" altLang="en-US" sz="1600" dirty="0"/>
              <a:t>結合能強／無</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2709466" y="4073889"/>
            <a:ext cx="1261885" cy="307777"/>
          </a:xfrm>
          <a:prstGeom prst="rect">
            <a:avLst/>
          </a:prstGeom>
          <a:noFill/>
        </p:spPr>
        <p:txBody>
          <a:bodyPr wrap="none" rtlCol="0">
            <a:spAutoFit/>
          </a:bodyPr>
          <a:lstStyle/>
          <a:p>
            <a:pPr algn="ctr"/>
            <a:r>
              <a:rPr lang="ja-JP" altLang="en-US" sz="1400" dirty="0"/>
              <a:t>判別精度</a:t>
            </a:r>
            <a:r>
              <a:rPr lang="en-US" altLang="ja-JP" sz="1400" dirty="0"/>
              <a:t>76%</a:t>
            </a:r>
            <a:endParaRPr kumimoji="1" lang="ja-JP" altLang="en-US" sz="1400" dirty="0"/>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818794" y="2253084"/>
            <a:ext cx="481090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78FF3B0-C914-4601-8EF6-076CDEF15F21}"/>
              </a:ext>
            </a:extLst>
          </p:cNvPr>
          <p:cNvSpPr/>
          <p:nvPr/>
        </p:nvSpPr>
        <p:spPr>
          <a:xfrm>
            <a:off x="7903339" y="3109350"/>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YG</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PY</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64" name="テキスト ボックス 63">
            <a:extLst>
              <a:ext uri="{FF2B5EF4-FFF2-40B4-BE49-F238E27FC236}">
                <a16:creationId xmlns:a16="http://schemas.microsoft.com/office/drawing/2014/main" id="{FEEAC551-FE16-4F44-95D8-14E4475669A0}"/>
              </a:ext>
            </a:extLst>
          </p:cNvPr>
          <p:cNvSpPr txBox="1"/>
          <p:nvPr/>
        </p:nvSpPr>
        <p:spPr>
          <a:xfrm>
            <a:off x="6883916" y="3940155"/>
            <a:ext cx="978770" cy="307777"/>
          </a:xfrm>
          <a:prstGeom prst="rect">
            <a:avLst/>
          </a:prstGeom>
          <a:noFill/>
        </p:spPr>
        <p:txBody>
          <a:bodyPr wrap="square" rtlCol="0">
            <a:spAutoFit/>
          </a:bodyPr>
          <a:lstStyle/>
          <a:p>
            <a:pPr algn="ctr"/>
            <a:r>
              <a:rPr lang="ja-JP" altLang="en-US" sz="1400" b="1" dirty="0"/>
              <a:t>結合能 強</a:t>
            </a:r>
            <a:endParaRPr lang="en-US" altLang="ja-JP" sz="1400" b="1" dirty="0"/>
          </a:p>
        </p:txBody>
      </p:sp>
      <p:sp>
        <p:nvSpPr>
          <p:cNvPr id="65" name="テキスト ボックス 64">
            <a:extLst>
              <a:ext uri="{FF2B5EF4-FFF2-40B4-BE49-F238E27FC236}">
                <a16:creationId xmlns:a16="http://schemas.microsoft.com/office/drawing/2014/main" id="{0106953E-55A4-4B26-875D-8136B5C40FEB}"/>
              </a:ext>
            </a:extLst>
          </p:cNvPr>
          <p:cNvSpPr txBox="1"/>
          <p:nvPr/>
        </p:nvSpPr>
        <p:spPr>
          <a:xfrm>
            <a:off x="6891281" y="4309732"/>
            <a:ext cx="978770" cy="307777"/>
          </a:xfrm>
          <a:prstGeom prst="rect">
            <a:avLst/>
          </a:prstGeom>
          <a:noFill/>
        </p:spPr>
        <p:txBody>
          <a:bodyPr wrap="square" rtlCol="0">
            <a:spAutoFit/>
          </a:bodyPr>
          <a:lstStyle/>
          <a:p>
            <a:pPr algn="ctr"/>
            <a:r>
              <a:rPr lang="ja-JP" altLang="en-US" sz="1400" b="1" dirty="0"/>
              <a:t>結合能 弱</a:t>
            </a:r>
            <a:endParaRPr lang="en-US" altLang="ja-JP" sz="1400" b="1" dirty="0"/>
          </a:p>
        </p:txBody>
      </p:sp>
      <p:cxnSp>
        <p:nvCxnSpPr>
          <p:cNvPr id="72" name="直線矢印コネクタ 71">
            <a:extLst>
              <a:ext uri="{FF2B5EF4-FFF2-40B4-BE49-F238E27FC236}">
                <a16:creationId xmlns:a16="http://schemas.microsoft.com/office/drawing/2014/main" id="{5A1E7BCF-70D3-4103-A502-85E35CFBB11E}"/>
              </a:ext>
            </a:extLst>
          </p:cNvPr>
          <p:cNvCxnSpPr/>
          <p:nvPr/>
        </p:nvCxnSpPr>
        <p:spPr>
          <a:xfrm>
            <a:off x="8610600"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61D9BFA5-2FCC-4286-946E-7D1581FE4AAF}"/>
              </a:ext>
            </a:extLst>
          </p:cNvPr>
          <p:cNvCxnSpPr/>
          <p:nvPr/>
        </p:nvCxnSpPr>
        <p:spPr>
          <a:xfrm>
            <a:off x="8497824"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50760875-F7D6-4C5F-815E-01DC20C4B4DB}"/>
              </a:ext>
            </a:extLst>
          </p:cNvPr>
          <p:cNvCxnSpPr/>
          <p:nvPr/>
        </p:nvCxnSpPr>
        <p:spPr>
          <a:xfrm>
            <a:off x="10728960" y="3496992"/>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464DC02-2FCE-4B9B-907A-F9D2473827C0}"/>
              </a:ext>
            </a:extLst>
          </p:cNvPr>
          <p:cNvCxnSpPr/>
          <p:nvPr/>
        </p:nvCxnSpPr>
        <p:spPr>
          <a:xfrm>
            <a:off x="10597896" y="3502701"/>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C6F4F5E2-34C1-462C-BF7E-0146B1CA58E9}"/>
              </a:ext>
            </a:extLst>
          </p:cNvPr>
          <p:cNvSpPr txBox="1"/>
          <p:nvPr/>
        </p:nvSpPr>
        <p:spPr>
          <a:xfrm>
            <a:off x="6961996" y="2444555"/>
            <a:ext cx="4524501" cy="338554"/>
          </a:xfrm>
          <a:prstGeom prst="rect">
            <a:avLst/>
          </a:prstGeom>
          <a:noFill/>
        </p:spPr>
        <p:txBody>
          <a:bodyPr wrap="square" rtlCol="0">
            <a:spAutoFit/>
          </a:bodyPr>
          <a:lstStyle/>
          <a:p>
            <a:pPr algn="ctr"/>
            <a:r>
              <a:rPr lang="ja-JP" altLang="en-US" sz="1600" dirty="0"/>
              <a:t>結合能獲得に有利／不利に働く変異を抽出</a:t>
            </a:r>
            <a:endParaRPr lang="en-US" altLang="ja-JP" sz="1600" dirty="0"/>
          </a:p>
        </p:txBody>
      </p:sp>
      <p:sp>
        <p:nvSpPr>
          <p:cNvPr id="78" name="テキスト ボックス 77">
            <a:extLst>
              <a:ext uri="{FF2B5EF4-FFF2-40B4-BE49-F238E27FC236}">
                <a16:creationId xmlns:a16="http://schemas.microsoft.com/office/drawing/2014/main" id="{880C64FE-ADDF-4C8B-893F-378B65839FE0}"/>
              </a:ext>
            </a:extLst>
          </p:cNvPr>
          <p:cNvSpPr txBox="1"/>
          <p:nvPr/>
        </p:nvSpPr>
        <p:spPr>
          <a:xfrm>
            <a:off x="6877900" y="3135195"/>
            <a:ext cx="978770" cy="307777"/>
          </a:xfrm>
          <a:prstGeom prst="rect">
            <a:avLst/>
          </a:prstGeom>
          <a:noFill/>
        </p:spPr>
        <p:txBody>
          <a:bodyPr wrap="square" rtlCol="0">
            <a:spAutoFit/>
          </a:bodyPr>
          <a:lstStyle/>
          <a:p>
            <a:pPr algn="ctr"/>
            <a:r>
              <a:rPr lang="ja-JP" altLang="en-US" sz="1400" b="1" dirty="0"/>
              <a:t>天然配列</a:t>
            </a:r>
            <a:endParaRPr lang="en-US" altLang="ja-JP" sz="1400" b="1" dirty="0"/>
          </a:p>
        </p:txBody>
      </p:sp>
      <p:sp>
        <p:nvSpPr>
          <p:cNvPr id="79" name="正方形/長方形 78">
            <a:extLst>
              <a:ext uri="{FF2B5EF4-FFF2-40B4-BE49-F238E27FC236}">
                <a16:creationId xmlns:a16="http://schemas.microsoft.com/office/drawing/2014/main" id="{9BDD156C-D24D-4000-949A-E1636B7971E7}"/>
              </a:ext>
            </a:extLst>
          </p:cNvPr>
          <p:cNvSpPr/>
          <p:nvPr/>
        </p:nvSpPr>
        <p:spPr>
          <a:xfrm>
            <a:off x="7903339" y="3902293"/>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SGTTCQVLNP</a:t>
            </a:r>
            <a:r>
              <a:rPr lang="en-GB" altLang="ja-JP" sz="1600" b="1" dirty="0">
                <a:solidFill>
                  <a:srgbClr val="FF0000"/>
                </a:solidFill>
                <a:latin typeface="Consolas" panose="020B0609020204030204" pitchFamily="49" charset="0"/>
              </a:rPr>
              <a:t>W</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0" name="正方形/長方形 79">
            <a:extLst>
              <a:ext uri="{FF2B5EF4-FFF2-40B4-BE49-F238E27FC236}">
                <a16:creationId xmlns:a16="http://schemas.microsoft.com/office/drawing/2014/main" id="{7B2A5461-4F60-4887-A3CA-8087678ADE20}"/>
              </a:ext>
            </a:extLst>
          </p:cNvPr>
          <p:cNvSpPr/>
          <p:nvPr/>
        </p:nvSpPr>
        <p:spPr>
          <a:xfrm>
            <a:off x="7903339" y="4289179"/>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A</a:t>
            </a:r>
            <a:r>
              <a:rPr lang="en-GB" altLang="ja-JP" sz="1600" dirty="0">
                <a:solidFill>
                  <a:schemeClr val="tx1">
                    <a:lumMod val="65000"/>
                    <a:lumOff val="35000"/>
                  </a:schemeClr>
                </a:solidFill>
                <a:latin typeface="Consolas" panose="020B0609020204030204" pitchFamily="49" charset="0"/>
              </a:rPr>
              <a:t>GQCGGIGY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1" name="テキスト ボックス 80">
            <a:extLst>
              <a:ext uri="{FF2B5EF4-FFF2-40B4-BE49-F238E27FC236}">
                <a16:creationId xmlns:a16="http://schemas.microsoft.com/office/drawing/2014/main" id="{ABC90200-EFB3-4080-9922-341554A867BC}"/>
              </a:ext>
            </a:extLst>
          </p:cNvPr>
          <p:cNvSpPr txBox="1"/>
          <p:nvPr/>
        </p:nvSpPr>
        <p:spPr>
          <a:xfrm>
            <a:off x="6623305" y="3588621"/>
            <a:ext cx="1464005" cy="307777"/>
          </a:xfrm>
          <a:prstGeom prst="rect">
            <a:avLst/>
          </a:prstGeom>
          <a:noFill/>
        </p:spPr>
        <p:txBody>
          <a:bodyPr wrap="square" rtlCol="0">
            <a:spAutoFit/>
          </a:bodyPr>
          <a:lstStyle/>
          <a:p>
            <a:pPr algn="ctr"/>
            <a:r>
              <a:rPr lang="ja-JP" altLang="en-US" sz="1400" dirty="0"/>
              <a:t>抽出結果の抜粋</a:t>
            </a:r>
            <a:endParaRPr lang="en-US" altLang="ja-JP" sz="1400" dirty="0"/>
          </a:p>
        </p:txBody>
      </p:sp>
      <p:sp>
        <p:nvSpPr>
          <p:cNvPr id="42" name="正方形/長方形 41">
            <a:extLst>
              <a:ext uri="{FF2B5EF4-FFF2-40B4-BE49-F238E27FC236}">
                <a16:creationId xmlns:a16="http://schemas.microsoft.com/office/drawing/2014/main" id="{7D20A1ED-7732-4767-B723-AFFAC73CEFFB}"/>
              </a:ext>
            </a:extLst>
          </p:cNvPr>
          <p:cNvSpPr/>
          <p:nvPr/>
        </p:nvSpPr>
        <p:spPr>
          <a:xfrm>
            <a:off x="741073" y="3592514"/>
            <a:ext cx="902201"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TQSHYG</a:t>
            </a:r>
            <a:endParaRPr lang="ja-JP" altLang="en-US" sz="1600" dirty="0">
              <a:solidFill>
                <a:schemeClr val="tx1">
                  <a:lumMod val="65000"/>
                  <a:lumOff val="35000"/>
                </a:schemeClr>
              </a:solidFill>
              <a:latin typeface="Consolas" panose="020B0609020204030204" pitchFamily="49" charset="0"/>
            </a:endParaRPr>
          </a:p>
        </p:txBody>
      </p:sp>
      <p:sp>
        <p:nvSpPr>
          <p:cNvPr id="43" name="テキスト ボックス 42">
            <a:extLst>
              <a:ext uri="{FF2B5EF4-FFF2-40B4-BE49-F238E27FC236}">
                <a16:creationId xmlns:a16="http://schemas.microsoft.com/office/drawing/2014/main" id="{9895568A-0BEB-46C4-969D-BF0116F5B8E5}"/>
              </a:ext>
            </a:extLst>
          </p:cNvPr>
          <p:cNvSpPr txBox="1"/>
          <p:nvPr/>
        </p:nvSpPr>
        <p:spPr>
          <a:xfrm>
            <a:off x="2772888" y="3742509"/>
            <a:ext cx="1107996" cy="276999"/>
          </a:xfrm>
          <a:prstGeom prst="rect">
            <a:avLst/>
          </a:prstGeom>
          <a:noFill/>
        </p:spPr>
        <p:txBody>
          <a:bodyPr wrap="none" rtlCol="0">
            <a:spAutoFit/>
          </a:bodyPr>
          <a:lstStyle/>
          <a:p>
            <a:r>
              <a:rPr kumimoji="1" lang="ja-JP" altLang="en-US" sz="1200" dirty="0"/>
              <a:t>（簡易評価）</a:t>
            </a:r>
          </a:p>
        </p:txBody>
      </p:sp>
      <p:sp>
        <p:nvSpPr>
          <p:cNvPr id="45" name="二等辺三角形 44">
            <a:extLst>
              <a:ext uri="{FF2B5EF4-FFF2-40B4-BE49-F238E27FC236}">
                <a16:creationId xmlns:a16="http://schemas.microsoft.com/office/drawing/2014/main" id="{8D978E3B-CBA3-4AC0-92D4-DE462C3FEC46}"/>
              </a:ext>
            </a:extLst>
          </p:cNvPr>
          <p:cNvSpPr/>
          <p:nvPr/>
        </p:nvSpPr>
        <p:spPr>
          <a:xfrm rot="16200000" flipV="1">
            <a:off x="4126623" y="3748447"/>
            <a:ext cx="541046" cy="16888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A1F64802-F237-4A2B-AEC8-90C781444B7C}"/>
              </a:ext>
            </a:extLst>
          </p:cNvPr>
          <p:cNvSpPr txBox="1"/>
          <p:nvPr/>
        </p:nvSpPr>
        <p:spPr>
          <a:xfrm>
            <a:off x="676960" y="3252731"/>
            <a:ext cx="1208985" cy="276999"/>
          </a:xfrm>
          <a:prstGeom prst="rect">
            <a:avLst/>
          </a:prstGeom>
          <a:noFill/>
        </p:spPr>
        <p:txBody>
          <a:bodyPr wrap="none" rtlCol="0">
            <a:spAutoFit/>
          </a:bodyPr>
          <a:lstStyle/>
          <a:p>
            <a:r>
              <a:rPr kumimoji="1" lang="ja-JP" altLang="en-US" sz="1200" b="1" dirty="0"/>
              <a:t>全特徴（</a:t>
            </a:r>
            <a:r>
              <a:rPr kumimoji="1" lang="en-US" altLang="ja-JP" sz="1200" b="1" dirty="0"/>
              <a:t>310</a:t>
            </a:r>
            <a:r>
              <a:rPr kumimoji="1" lang="ja-JP" altLang="en-US" sz="1200" b="1" dirty="0"/>
              <a:t>）</a:t>
            </a:r>
            <a:endParaRPr kumimoji="1" lang="en-US" altLang="ja-JP" sz="1200" b="1" dirty="0"/>
          </a:p>
        </p:txBody>
      </p:sp>
      <p:sp>
        <p:nvSpPr>
          <p:cNvPr id="53" name="テキスト ボックス 52">
            <a:extLst>
              <a:ext uri="{FF2B5EF4-FFF2-40B4-BE49-F238E27FC236}">
                <a16:creationId xmlns:a16="http://schemas.microsoft.com/office/drawing/2014/main" id="{6169BE84-A43E-46A9-AC79-099F93AEE291}"/>
              </a:ext>
            </a:extLst>
          </p:cNvPr>
          <p:cNvSpPr txBox="1"/>
          <p:nvPr/>
        </p:nvSpPr>
        <p:spPr>
          <a:xfrm>
            <a:off x="4113826" y="3244507"/>
            <a:ext cx="543739" cy="307777"/>
          </a:xfrm>
          <a:prstGeom prst="rect">
            <a:avLst/>
          </a:prstGeom>
          <a:noFill/>
        </p:spPr>
        <p:txBody>
          <a:bodyPr wrap="none" rtlCol="0">
            <a:spAutoFit/>
          </a:bodyPr>
          <a:lstStyle/>
          <a:p>
            <a:r>
              <a:rPr kumimoji="1" lang="ja-JP" altLang="en-US" sz="1400" dirty="0"/>
              <a:t>抽出</a:t>
            </a:r>
          </a:p>
        </p:txBody>
      </p:sp>
      <p:sp>
        <p:nvSpPr>
          <p:cNvPr id="54" name="テキスト ボックス 53">
            <a:extLst>
              <a:ext uri="{FF2B5EF4-FFF2-40B4-BE49-F238E27FC236}">
                <a16:creationId xmlns:a16="http://schemas.microsoft.com/office/drawing/2014/main" id="{2E62BB56-77D9-42F4-9D6E-8883E51493D3}"/>
              </a:ext>
            </a:extLst>
          </p:cNvPr>
          <p:cNvSpPr txBox="1"/>
          <p:nvPr/>
        </p:nvSpPr>
        <p:spPr>
          <a:xfrm>
            <a:off x="4570456" y="3516881"/>
            <a:ext cx="1618155" cy="584775"/>
          </a:xfrm>
          <a:prstGeom prst="rect">
            <a:avLst/>
          </a:prstGeom>
          <a:noFill/>
        </p:spPr>
        <p:txBody>
          <a:bodyPr wrap="square" rtlCol="0">
            <a:spAutoFit/>
          </a:bodyPr>
          <a:lstStyle/>
          <a:p>
            <a:pPr algn="ctr"/>
            <a:r>
              <a:rPr lang="ja-JP" altLang="en-US" sz="1600" dirty="0"/>
              <a:t>結合能強／無に</a:t>
            </a:r>
            <a:endParaRPr lang="en-US" altLang="ja-JP" sz="1600" dirty="0"/>
          </a:p>
          <a:p>
            <a:pPr algn="ctr"/>
            <a:r>
              <a:rPr lang="ja-JP" altLang="en-US" sz="1600" dirty="0"/>
              <a:t>貢献する変異</a:t>
            </a:r>
            <a:endParaRPr lang="en-US" altLang="ja-JP" sz="1600" dirty="0"/>
          </a:p>
        </p:txBody>
      </p:sp>
      <p:sp>
        <p:nvSpPr>
          <p:cNvPr id="66" name="テキスト ボックス 65">
            <a:extLst>
              <a:ext uri="{FF2B5EF4-FFF2-40B4-BE49-F238E27FC236}">
                <a16:creationId xmlns:a16="http://schemas.microsoft.com/office/drawing/2014/main" id="{659814BB-EFD8-4F0B-9A4A-A6DB44E51D8B}"/>
              </a:ext>
            </a:extLst>
          </p:cNvPr>
          <p:cNvSpPr txBox="1"/>
          <p:nvPr/>
        </p:nvSpPr>
        <p:spPr>
          <a:xfrm>
            <a:off x="4859072" y="3201632"/>
            <a:ext cx="970137" cy="276999"/>
          </a:xfrm>
          <a:prstGeom prst="rect">
            <a:avLst/>
          </a:prstGeom>
          <a:noFill/>
        </p:spPr>
        <p:txBody>
          <a:bodyPr wrap="none" rtlCol="0">
            <a:spAutoFit/>
          </a:bodyPr>
          <a:lstStyle/>
          <a:p>
            <a:r>
              <a:rPr kumimoji="1" lang="ja-JP" altLang="en-US" sz="1200" b="1" dirty="0"/>
              <a:t>特徴（</a:t>
            </a:r>
            <a:r>
              <a:rPr kumimoji="1" lang="en-US" altLang="ja-JP" sz="1200" b="1" dirty="0"/>
              <a:t>33</a:t>
            </a:r>
            <a:r>
              <a:rPr kumimoji="1" lang="ja-JP" altLang="en-US" sz="1200" b="1" dirty="0"/>
              <a:t>）</a:t>
            </a:r>
            <a:endParaRPr kumimoji="1" lang="en-US" altLang="ja-JP" sz="1200" b="1" dirty="0"/>
          </a:p>
        </p:txBody>
      </p:sp>
      <p:sp>
        <p:nvSpPr>
          <p:cNvPr id="68" name="テキスト ボックス 67">
            <a:extLst>
              <a:ext uri="{FF2B5EF4-FFF2-40B4-BE49-F238E27FC236}">
                <a16:creationId xmlns:a16="http://schemas.microsoft.com/office/drawing/2014/main" id="{41FD0C18-AB4B-4515-9BD5-30B879E1770E}"/>
              </a:ext>
            </a:extLst>
          </p:cNvPr>
          <p:cNvSpPr txBox="1"/>
          <p:nvPr/>
        </p:nvSpPr>
        <p:spPr>
          <a:xfrm>
            <a:off x="4713199" y="4167018"/>
            <a:ext cx="1261885" cy="307777"/>
          </a:xfrm>
          <a:prstGeom prst="rect">
            <a:avLst/>
          </a:prstGeom>
          <a:noFill/>
        </p:spPr>
        <p:txBody>
          <a:bodyPr wrap="none" rtlCol="0">
            <a:spAutoFit/>
          </a:bodyPr>
          <a:lstStyle/>
          <a:p>
            <a:pPr algn="ctr"/>
            <a:r>
              <a:rPr lang="ja-JP" altLang="en-US" sz="1400" dirty="0"/>
              <a:t>判別精度</a:t>
            </a:r>
            <a:r>
              <a:rPr lang="en-US" altLang="ja-JP" sz="1400" dirty="0"/>
              <a:t>80%</a:t>
            </a:r>
            <a:endParaRPr kumimoji="1" lang="ja-JP" altLang="en-US" sz="1400" dirty="0"/>
          </a:p>
        </p:txBody>
      </p:sp>
    </p:spTree>
    <p:extLst>
      <p:ext uri="{BB962C8B-B14F-4D97-AF65-F5344CB8AC3E}">
        <p14:creationId xmlns:p14="http://schemas.microsoft.com/office/powerpoint/2010/main" val="4076508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884CC-57F7-4506-A7EB-FCA5E85E0378}"/>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機能性の机上評価、分子シミュレーション</a:t>
            </a:r>
            <a:endParaRPr kumimoji="1" lang="ja-JP" altLang="en-US" dirty="0"/>
          </a:p>
        </p:txBody>
      </p:sp>
      <p:sp>
        <p:nvSpPr>
          <p:cNvPr id="3" name="スライド番号プレースホルダー 2">
            <a:extLst>
              <a:ext uri="{FF2B5EF4-FFF2-40B4-BE49-F238E27FC236}">
                <a16:creationId xmlns:a16="http://schemas.microsoft.com/office/drawing/2014/main" id="{5F9C667D-DDAA-4931-AC3A-23721587F98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 name="テキスト プレースホルダー 3">
            <a:extLst>
              <a:ext uri="{FF2B5EF4-FFF2-40B4-BE49-F238E27FC236}">
                <a16:creationId xmlns:a16="http://schemas.microsoft.com/office/drawing/2014/main" id="{53B7D224-B41C-4EAF-90C6-5AC9A4D73460}"/>
              </a:ext>
            </a:extLst>
          </p:cNvPr>
          <p:cNvSpPr>
            <a:spLocks noGrp="1"/>
          </p:cNvSpPr>
          <p:nvPr>
            <p:ph type="body" sz="quarter" idx="11"/>
          </p:nvPr>
        </p:nvSpPr>
        <p:spPr>
          <a:xfrm>
            <a:off x="517055" y="855614"/>
            <a:ext cx="11341887" cy="424732"/>
          </a:xfrm>
        </p:spPr>
        <p:txBody>
          <a:bodyPr/>
          <a:lstStyle/>
          <a:p>
            <a:r>
              <a:rPr lang="ja-JP" altLang="en-US" sz="2400" dirty="0"/>
              <a:t>机上でセルロース結晶に対する</a:t>
            </a:r>
            <a:r>
              <a:rPr lang="en-US" altLang="ja-JP" sz="2400" dirty="0"/>
              <a:t>CBD</a:t>
            </a:r>
            <a:r>
              <a:rPr lang="ja-JP" altLang="en-US" sz="2400" dirty="0"/>
              <a:t>の結合親和性や動的振る舞いを計算した。</a:t>
            </a:r>
          </a:p>
        </p:txBody>
      </p:sp>
      <p:pic>
        <p:nvPicPr>
          <p:cNvPr id="1032" name="Picture 8">
            <a:extLst>
              <a:ext uri="{FF2B5EF4-FFF2-40B4-BE49-F238E27FC236}">
                <a16:creationId xmlns:a16="http://schemas.microsoft.com/office/drawing/2014/main" id="{86BE945F-7DE3-41AF-A7A5-7BBA97AF3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029" y="1826195"/>
            <a:ext cx="2474957" cy="16351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2B60A1-6D0D-4212-A0BC-9D6485B65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006" y="1831238"/>
            <a:ext cx="2534206" cy="16742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A773EF-D48F-4B45-95F1-955F8547C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167" y="3403644"/>
            <a:ext cx="2554680" cy="16677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606B6A1-5C6C-4222-897F-5FAF71FBE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006" y="3447277"/>
            <a:ext cx="2534206" cy="1654427"/>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B121A4CF-F975-4808-A618-ECCF7FAB5906}"/>
              </a:ext>
            </a:extLst>
          </p:cNvPr>
          <p:cNvPicPr>
            <a:picLocks noChangeAspect="1"/>
          </p:cNvPicPr>
          <p:nvPr/>
        </p:nvPicPr>
        <p:blipFill rotWithShape="1">
          <a:blip r:embed="rId7"/>
          <a:srcRect l="25594" r="3985" b="16700"/>
          <a:stretch/>
        </p:blipFill>
        <p:spPr>
          <a:xfrm>
            <a:off x="1197017" y="1768176"/>
            <a:ext cx="2033279" cy="1411179"/>
          </a:xfrm>
          <a:prstGeom prst="rect">
            <a:avLst/>
          </a:prstGeom>
        </p:spPr>
      </p:pic>
      <p:sp>
        <p:nvSpPr>
          <p:cNvPr id="14" name="テキスト ボックス 13">
            <a:extLst>
              <a:ext uri="{FF2B5EF4-FFF2-40B4-BE49-F238E27FC236}">
                <a16:creationId xmlns:a16="http://schemas.microsoft.com/office/drawing/2014/main" id="{F1014F57-C10A-44F2-9913-BFAD44848298}"/>
              </a:ext>
            </a:extLst>
          </p:cNvPr>
          <p:cNvSpPr txBox="1"/>
          <p:nvPr/>
        </p:nvSpPr>
        <p:spPr>
          <a:xfrm>
            <a:off x="358760" y="2780118"/>
            <a:ext cx="944489" cy="246221"/>
          </a:xfrm>
          <a:prstGeom prst="rect">
            <a:avLst/>
          </a:prstGeom>
          <a:noFill/>
        </p:spPr>
        <p:txBody>
          <a:bodyPr wrap="none" rtlCol="0">
            <a:spAutoFit/>
          </a:bodyPr>
          <a:lstStyle/>
          <a:p>
            <a:pPr algn="ctr"/>
            <a:r>
              <a:rPr lang="ja-JP" altLang="en-US" sz="1000" dirty="0"/>
              <a:t>セルロース結晶</a:t>
            </a:r>
            <a:endParaRPr kumimoji="1" lang="ja-JP" altLang="en-US" sz="1000" dirty="0"/>
          </a:p>
        </p:txBody>
      </p:sp>
      <p:sp>
        <p:nvSpPr>
          <p:cNvPr id="15" name="テキスト ボックス 14">
            <a:extLst>
              <a:ext uri="{FF2B5EF4-FFF2-40B4-BE49-F238E27FC236}">
                <a16:creationId xmlns:a16="http://schemas.microsoft.com/office/drawing/2014/main" id="{9F7842B3-A49C-4532-8779-342DE8AA5593}"/>
              </a:ext>
            </a:extLst>
          </p:cNvPr>
          <p:cNvSpPr txBox="1"/>
          <p:nvPr/>
        </p:nvSpPr>
        <p:spPr>
          <a:xfrm>
            <a:off x="644282" y="2127883"/>
            <a:ext cx="455574" cy="246221"/>
          </a:xfrm>
          <a:prstGeom prst="rect">
            <a:avLst/>
          </a:prstGeom>
          <a:noFill/>
        </p:spPr>
        <p:txBody>
          <a:bodyPr wrap="none" rtlCol="0">
            <a:spAutoFit/>
          </a:bodyPr>
          <a:lstStyle/>
          <a:p>
            <a:pPr algn="ctr"/>
            <a:r>
              <a:rPr kumimoji="1" lang="en-US" altLang="ja-JP" sz="1000" dirty="0"/>
              <a:t>CBD</a:t>
            </a:r>
            <a:endParaRPr kumimoji="1" lang="ja-JP" altLang="en-US" sz="1000" dirty="0"/>
          </a:p>
        </p:txBody>
      </p:sp>
      <p:sp>
        <p:nvSpPr>
          <p:cNvPr id="18" name="テキスト ボックス 17">
            <a:extLst>
              <a:ext uri="{FF2B5EF4-FFF2-40B4-BE49-F238E27FC236}">
                <a16:creationId xmlns:a16="http://schemas.microsoft.com/office/drawing/2014/main" id="{04B66826-E90D-481C-959C-B20BE735B8F6}"/>
              </a:ext>
            </a:extLst>
          </p:cNvPr>
          <p:cNvSpPr txBox="1"/>
          <p:nvPr/>
        </p:nvSpPr>
        <p:spPr>
          <a:xfrm>
            <a:off x="4044375" y="1248813"/>
            <a:ext cx="3018505" cy="369332"/>
          </a:xfrm>
          <a:prstGeom prst="rect">
            <a:avLst/>
          </a:prstGeom>
          <a:noFill/>
        </p:spPr>
        <p:txBody>
          <a:bodyPr wrap="square" rtlCol="0">
            <a:spAutoFit/>
          </a:bodyPr>
          <a:lstStyle/>
          <a:p>
            <a:pPr algn="ctr"/>
            <a:r>
              <a:rPr kumimoji="1" lang="ja-JP" altLang="en-US" dirty="0"/>
              <a:t>ドッキングシミュレーション</a:t>
            </a:r>
          </a:p>
        </p:txBody>
      </p:sp>
      <p:sp>
        <p:nvSpPr>
          <p:cNvPr id="19" name="テキスト ボックス 18">
            <a:extLst>
              <a:ext uri="{FF2B5EF4-FFF2-40B4-BE49-F238E27FC236}">
                <a16:creationId xmlns:a16="http://schemas.microsoft.com/office/drawing/2014/main" id="{3F33587F-5ACF-44E9-9CA2-F93F76D6E42E}"/>
              </a:ext>
            </a:extLst>
          </p:cNvPr>
          <p:cNvSpPr txBox="1"/>
          <p:nvPr/>
        </p:nvSpPr>
        <p:spPr>
          <a:xfrm>
            <a:off x="8000174" y="1265228"/>
            <a:ext cx="3193054" cy="369332"/>
          </a:xfrm>
          <a:prstGeom prst="rect">
            <a:avLst/>
          </a:prstGeom>
          <a:noFill/>
        </p:spPr>
        <p:txBody>
          <a:bodyPr wrap="square" rtlCol="0">
            <a:spAutoFit/>
          </a:bodyPr>
          <a:lstStyle/>
          <a:p>
            <a:pPr algn="ctr"/>
            <a:r>
              <a:rPr kumimoji="1" lang="ja-JP" altLang="en-US" dirty="0"/>
              <a:t>分子動力学シミュレーション</a:t>
            </a:r>
          </a:p>
        </p:txBody>
      </p:sp>
      <p:cxnSp>
        <p:nvCxnSpPr>
          <p:cNvPr id="22" name="直線コネクタ 21">
            <a:extLst>
              <a:ext uri="{FF2B5EF4-FFF2-40B4-BE49-F238E27FC236}">
                <a16:creationId xmlns:a16="http://schemas.microsoft.com/office/drawing/2014/main" id="{B5BE3EB9-14A3-42CB-A44B-945FDFC2505A}"/>
              </a:ext>
            </a:extLst>
          </p:cNvPr>
          <p:cNvCxnSpPr>
            <a:cxnSpLocks/>
          </p:cNvCxnSpPr>
          <p:nvPr/>
        </p:nvCxnSpPr>
        <p:spPr>
          <a:xfrm>
            <a:off x="3640632" y="1608591"/>
            <a:ext cx="384176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9C1551C-0857-4E61-8A23-FF3ED5557F84}"/>
              </a:ext>
            </a:extLst>
          </p:cNvPr>
          <p:cNvCxnSpPr>
            <a:cxnSpLocks/>
          </p:cNvCxnSpPr>
          <p:nvPr/>
        </p:nvCxnSpPr>
        <p:spPr>
          <a:xfrm>
            <a:off x="7788038" y="1608591"/>
            <a:ext cx="3781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6B5F1B6-B6C5-4955-A77F-5C44D15C8948}"/>
              </a:ext>
            </a:extLst>
          </p:cNvPr>
          <p:cNvSpPr txBox="1"/>
          <p:nvPr/>
        </p:nvSpPr>
        <p:spPr>
          <a:xfrm>
            <a:off x="269090" y="5103250"/>
            <a:ext cx="11653820" cy="369332"/>
          </a:xfrm>
          <a:prstGeom prst="rect">
            <a:avLst/>
          </a:prstGeom>
          <a:noFill/>
        </p:spPr>
        <p:txBody>
          <a:bodyPr wrap="square" rtlCol="0">
            <a:spAutoFit/>
          </a:bodyPr>
          <a:lstStyle/>
          <a:p>
            <a:pPr algn="ctr"/>
            <a:r>
              <a:rPr kumimoji="1" lang="ja-JP" altLang="en-US" b="1" dirty="0">
                <a:solidFill>
                  <a:schemeClr val="accent1"/>
                </a:solidFill>
              </a:rPr>
              <a:t>課題：結合親和性スコアによるスクリーニングの効果は薄く、机上評価への利用は困難だと判断</a:t>
            </a:r>
            <a:endParaRPr kumimoji="1" lang="en-US" altLang="ja-JP" b="1" dirty="0">
              <a:solidFill>
                <a:schemeClr val="accent1"/>
              </a:solidFill>
            </a:endParaRPr>
          </a:p>
        </p:txBody>
      </p:sp>
      <p:sp>
        <p:nvSpPr>
          <p:cNvPr id="28" name="テキスト ボックス 27">
            <a:extLst>
              <a:ext uri="{FF2B5EF4-FFF2-40B4-BE49-F238E27FC236}">
                <a16:creationId xmlns:a16="http://schemas.microsoft.com/office/drawing/2014/main" id="{0632D171-519E-490B-974D-06EBA8F2F82B}"/>
              </a:ext>
            </a:extLst>
          </p:cNvPr>
          <p:cNvSpPr txBox="1"/>
          <p:nvPr/>
        </p:nvSpPr>
        <p:spPr>
          <a:xfrm>
            <a:off x="1238552" y="5446157"/>
            <a:ext cx="9957129"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理由１：計算コストが非常に高いが、機能性の机上評価という観点では有用な結果が得られなかった。</a:t>
            </a:r>
            <a:endParaRPr kumimoji="1" lang="en-US" altLang="ja-JP" sz="1600" dirty="0"/>
          </a:p>
          <a:p>
            <a:pPr marL="285750" indent="-285750">
              <a:buFont typeface="Wingdings" panose="05000000000000000000" pitchFamily="2" charset="2"/>
              <a:buChar char="Ø"/>
            </a:pPr>
            <a:r>
              <a:rPr kumimoji="1" lang="ja-JP" altLang="en-US" sz="1600" dirty="0"/>
              <a:t>理由２：シミュレーションの条件の試行錯誤、構造サンプリング法の検討、セルロース結合性を評価する指標の検討の余地はあるが、理由</a:t>
            </a:r>
            <a:r>
              <a:rPr kumimoji="1" lang="en-US" altLang="ja-JP" sz="1600" dirty="0"/>
              <a:t>1</a:t>
            </a:r>
            <a:r>
              <a:rPr kumimoji="1" lang="ja-JP" altLang="en-US" sz="1600" dirty="0"/>
              <a:t>もあり見通しのないまま研究が長期化する懸念があり、現状では手が出ない。</a:t>
            </a:r>
            <a:endParaRPr kumimoji="1" lang="en-US" altLang="ja-JP" sz="1600" dirty="0"/>
          </a:p>
        </p:txBody>
      </p:sp>
      <p:sp>
        <p:nvSpPr>
          <p:cNvPr id="26" name="テキスト ボックス 25">
            <a:extLst>
              <a:ext uri="{FF2B5EF4-FFF2-40B4-BE49-F238E27FC236}">
                <a16:creationId xmlns:a16="http://schemas.microsoft.com/office/drawing/2014/main" id="{7974441C-FF78-4921-B78B-BE1403AF7DB8}"/>
              </a:ext>
            </a:extLst>
          </p:cNvPr>
          <p:cNvSpPr txBox="1"/>
          <p:nvPr/>
        </p:nvSpPr>
        <p:spPr>
          <a:xfrm>
            <a:off x="3670677" y="2288453"/>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29" name="テキスト ボックス 28">
            <a:extLst>
              <a:ext uri="{FF2B5EF4-FFF2-40B4-BE49-F238E27FC236}">
                <a16:creationId xmlns:a16="http://schemas.microsoft.com/office/drawing/2014/main" id="{52DC841D-046B-4315-8484-CD0B28BF918E}"/>
              </a:ext>
            </a:extLst>
          </p:cNvPr>
          <p:cNvSpPr txBox="1"/>
          <p:nvPr/>
        </p:nvSpPr>
        <p:spPr>
          <a:xfrm>
            <a:off x="3854865" y="4067133"/>
            <a:ext cx="564001" cy="230832"/>
          </a:xfrm>
          <a:prstGeom prst="rect">
            <a:avLst/>
          </a:prstGeom>
          <a:noFill/>
        </p:spPr>
        <p:txBody>
          <a:bodyPr wrap="square">
            <a:spAutoFit/>
          </a:bodyPr>
          <a:lstStyle/>
          <a:p>
            <a:r>
              <a:rPr lang="ja-JP" altLang="en-US" sz="900" dirty="0"/>
              <a:t>ヒット率</a:t>
            </a:r>
          </a:p>
        </p:txBody>
      </p:sp>
      <p:sp>
        <p:nvSpPr>
          <p:cNvPr id="30" name="テキスト ボックス 29">
            <a:extLst>
              <a:ext uri="{FF2B5EF4-FFF2-40B4-BE49-F238E27FC236}">
                <a16:creationId xmlns:a16="http://schemas.microsoft.com/office/drawing/2014/main" id="{DAA0E81F-ED5B-466B-A28D-84BB1B4EB489}"/>
              </a:ext>
            </a:extLst>
          </p:cNvPr>
          <p:cNvSpPr txBox="1"/>
          <p:nvPr/>
        </p:nvSpPr>
        <p:spPr>
          <a:xfrm>
            <a:off x="7557980" y="2347097"/>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31" name="テキスト ボックス 30">
            <a:extLst>
              <a:ext uri="{FF2B5EF4-FFF2-40B4-BE49-F238E27FC236}">
                <a16:creationId xmlns:a16="http://schemas.microsoft.com/office/drawing/2014/main" id="{A7F486CA-2EE3-427A-A3E6-96CA39788BA8}"/>
              </a:ext>
            </a:extLst>
          </p:cNvPr>
          <p:cNvSpPr txBox="1"/>
          <p:nvPr/>
        </p:nvSpPr>
        <p:spPr>
          <a:xfrm>
            <a:off x="7675187" y="4084473"/>
            <a:ext cx="525254" cy="230832"/>
          </a:xfrm>
          <a:prstGeom prst="rect">
            <a:avLst/>
          </a:prstGeom>
          <a:noFill/>
        </p:spPr>
        <p:txBody>
          <a:bodyPr wrap="square">
            <a:spAutoFit/>
          </a:bodyPr>
          <a:lstStyle/>
          <a:p>
            <a:r>
              <a:rPr lang="ja-JP" altLang="en-US" sz="900" dirty="0"/>
              <a:t>ヒット率</a:t>
            </a:r>
            <a:endParaRPr lang="en-US" altLang="ja-JP" sz="900" dirty="0"/>
          </a:p>
        </p:txBody>
      </p:sp>
      <p:sp>
        <p:nvSpPr>
          <p:cNvPr id="8" name="テキスト ボックス 7">
            <a:extLst>
              <a:ext uri="{FF2B5EF4-FFF2-40B4-BE49-F238E27FC236}">
                <a16:creationId xmlns:a16="http://schemas.microsoft.com/office/drawing/2014/main" id="{535FBD48-0EB4-4675-8D2D-EEF6BC5B206F}"/>
              </a:ext>
            </a:extLst>
          </p:cNvPr>
          <p:cNvSpPr txBox="1"/>
          <p:nvPr/>
        </p:nvSpPr>
        <p:spPr>
          <a:xfrm>
            <a:off x="6324288" y="4852258"/>
            <a:ext cx="1423788" cy="253916"/>
          </a:xfrm>
          <a:prstGeom prst="rect">
            <a:avLst/>
          </a:prstGeom>
          <a:noFill/>
        </p:spPr>
        <p:txBody>
          <a:bodyPr wrap="none" rtlCol="0">
            <a:spAutoFit/>
          </a:bodyPr>
          <a:lstStyle/>
          <a:p>
            <a:r>
              <a:rPr kumimoji="1" lang="ja-JP" altLang="en-US" sz="1050" dirty="0"/>
              <a:t>結合親和性スコア閾値</a:t>
            </a:r>
          </a:p>
        </p:txBody>
      </p:sp>
      <p:sp>
        <p:nvSpPr>
          <p:cNvPr id="32" name="テキスト ボックス 31">
            <a:extLst>
              <a:ext uri="{FF2B5EF4-FFF2-40B4-BE49-F238E27FC236}">
                <a16:creationId xmlns:a16="http://schemas.microsoft.com/office/drawing/2014/main" id="{38507AFB-5DD6-4315-929D-10F01EE1F022}"/>
              </a:ext>
            </a:extLst>
          </p:cNvPr>
          <p:cNvSpPr txBox="1"/>
          <p:nvPr/>
        </p:nvSpPr>
        <p:spPr>
          <a:xfrm>
            <a:off x="10562245" y="4896995"/>
            <a:ext cx="1423788" cy="253916"/>
          </a:xfrm>
          <a:prstGeom prst="rect">
            <a:avLst/>
          </a:prstGeom>
          <a:noFill/>
        </p:spPr>
        <p:txBody>
          <a:bodyPr wrap="none" rtlCol="0">
            <a:spAutoFit/>
          </a:bodyPr>
          <a:lstStyle/>
          <a:p>
            <a:r>
              <a:rPr kumimoji="1" lang="ja-JP" altLang="en-US" sz="1050" dirty="0"/>
              <a:t>結合親和性スコア閾値</a:t>
            </a:r>
          </a:p>
        </p:txBody>
      </p:sp>
      <p:sp>
        <p:nvSpPr>
          <p:cNvPr id="33" name="テキスト ボックス 32">
            <a:extLst>
              <a:ext uri="{FF2B5EF4-FFF2-40B4-BE49-F238E27FC236}">
                <a16:creationId xmlns:a16="http://schemas.microsoft.com/office/drawing/2014/main" id="{5B781295-9204-4675-9A15-252653FC019F}"/>
              </a:ext>
            </a:extLst>
          </p:cNvPr>
          <p:cNvSpPr txBox="1"/>
          <p:nvPr/>
        </p:nvSpPr>
        <p:spPr>
          <a:xfrm>
            <a:off x="6354536" y="3250892"/>
            <a:ext cx="1154483" cy="253916"/>
          </a:xfrm>
          <a:prstGeom prst="rect">
            <a:avLst/>
          </a:prstGeom>
          <a:noFill/>
        </p:spPr>
        <p:txBody>
          <a:bodyPr wrap="none" rtlCol="0">
            <a:spAutoFit/>
          </a:bodyPr>
          <a:lstStyle/>
          <a:p>
            <a:r>
              <a:rPr kumimoji="1" lang="ja-JP" altLang="en-US" sz="1050" dirty="0"/>
              <a:t>結合親和性スコア</a:t>
            </a:r>
          </a:p>
        </p:txBody>
      </p:sp>
      <p:sp>
        <p:nvSpPr>
          <p:cNvPr id="34" name="テキスト ボックス 33">
            <a:extLst>
              <a:ext uri="{FF2B5EF4-FFF2-40B4-BE49-F238E27FC236}">
                <a16:creationId xmlns:a16="http://schemas.microsoft.com/office/drawing/2014/main" id="{6A3DE325-49E2-43AA-A324-39CC12A21088}"/>
              </a:ext>
            </a:extLst>
          </p:cNvPr>
          <p:cNvSpPr txBox="1"/>
          <p:nvPr/>
        </p:nvSpPr>
        <p:spPr>
          <a:xfrm>
            <a:off x="10246970" y="3278877"/>
            <a:ext cx="1154483" cy="253916"/>
          </a:xfrm>
          <a:prstGeom prst="rect">
            <a:avLst/>
          </a:prstGeom>
          <a:noFill/>
        </p:spPr>
        <p:txBody>
          <a:bodyPr wrap="none" rtlCol="0">
            <a:spAutoFit/>
          </a:bodyPr>
          <a:lstStyle/>
          <a:p>
            <a:r>
              <a:rPr kumimoji="1" lang="ja-JP" altLang="en-US" sz="1050" dirty="0"/>
              <a:t>結合親和性スコア</a:t>
            </a:r>
          </a:p>
        </p:txBody>
      </p:sp>
      <p:sp>
        <p:nvSpPr>
          <p:cNvPr id="35" name="テキスト ボックス 34">
            <a:extLst>
              <a:ext uri="{FF2B5EF4-FFF2-40B4-BE49-F238E27FC236}">
                <a16:creationId xmlns:a16="http://schemas.microsoft.com/office/drawing/2014/main" id="{8F960719-B09F-4F32-B310-A71B4089619B}"/>
              </a:ext>
            </a:extLst>
          </p:cNvPr>
          <p:cNvSpPr txBox="1"/>
          <p:nvPr/>
        </p:nvSpPr>
        <p:spPr>
          <a:xfrm>
            <a:off x="482763" y="3950028"/>
            <a:ext cx="696252" cy="230832"/>
          </a:xfrm>
          <a:prstGeom prst="rect">
            <a:avLst/>
          </a:prstGeom>
          <a:noFill/>
        </p:spPr>
        <p:txBody>
          <a:bodyPr wrap="square">
            <a:spAutoFit/>
          </a:bodyPr>
          <a:lstStyle/>
          <a:p>
            <a:r>
              <a:rPr lang="ja-JP" altLang="en-US" sz="900" dirty="0"/>
              <a:t>ヒット率＝</a:t>
            </a:r>
            <a:endParaRPr lang="en-US" altLang="ja-JP" sz="900" dirty="0"/>
          </a:p>
        </p:txBody>
      </p:sp>
      <p:sp>
        <p:nvSpPr>
          <p:cNvPr id="36" name="テキスト ボックス 35">
            <a:extLst>
              <a:ext uri="{FF2B5EF4-FFF2-40B4-BE49-F238E27FC236}">
                <a16:creationId xmlns:a16="http://schemas.microsoft.com/office/drawing/2014/main" id="{A2BB9EE8-8617-4607-BABA-21F8C3547F58}"/>
              </a:ext>
            </a:extLst>
          </p:cNvPr>
          <p:cNvSpPr txBox="1"/>
          <p:nvPr/>
        </p:nvSpPr>
        <p:spPr>
          <a:xfrm>
            <a:off x="1297008" y="3694258"/>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37" name="テキスト ボックス 36">
            <a:extLst>
              <a:ext uri="{FF2B5EF4-FFF2-40B4-BE49-F238E27FC236}">
                <a16:creationId xmlns:a16="http://schemas.microsoft.com/office/drawing/2014/main" id="{B91C409A-CAEB-436F-951F-F0928A295FCD}"/>
              </a:ext>
            </a:extLst>
          </p:cNvPr>
          <p:cNvSpPr txBox="1"/>
          <p:nvPr/>
        </p:nvSpPr>
        <p:spPr>
          <a:xfrm>
            <a:off x="1097592" y="4077319"/>
            <a:ext cx="2059968" cy="230832"/>
          </a:xfrm>
          <a:prstGeom prst="rect">
            <a:avLst/>
          </a:prstGeom>
          <a:noFill/>
        </p:spPr>
        <p:txBody>
          <a:bodyPr wrap="square">
            <a:spAutoFit/>
          </a:bodyPr>
          <a:lstStyle/>
          <a:p>
            <a:r>
              <a:rPr lang="ja-JP" altLang="en-US" sz="900" dirty="0"/>
              <a:t>評価スコアが閾値を満たすサンプル数</a:t>
            </a:r>
            <a:endParaRPr lang="en-US" altLang="ja-JP" sz="900" dirty="0"/>
          </a:p>
        </p:txBody>
      </p:sp>
      <p:cxnSp>
        <p:nvCxnSpPr>
          <p:cNvPr id="38" name="直線コネクタ 37">
            <a:extLst>
              <a:ext uri="{FF2B5EF4-FFF2-40B4-BE49-F238E27FC236}">
                <a16:creationId xmlns:a16="http://schemas.microsoft.com/office/drawing/2014/main" id="{9BEEBD1D-602A-44E3-8F7D-6C2CE2165016}"/>
              </a:ext>
            </a:extLst>
          </p:cNvPr>
          <p:cNvCxnSpPr>
            <a:cxnSpLocks/>
          </p:cNvCxnSpPr>
          <p:nvPr/>
        </p:nvCxnSpPr>
        <p:spPr>
          <a:xfrm>
            <a:off x="1049418" y="4064113"/>
            <a:ext cx="1768407"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72854AE-9251-4AD7-AFCC-F6253BD66EB7}"/>
              </a:ext>
            </a:extLst>
          </p:cNvPr>
          <p:cNvCxnSpPr>
            <a:cxnSpLocks/>
          </p:cNvCxnSpPr>
          <p:nvPr/>
        </p:nvCxnSpPr>
        <p:spPr>
          <a:xfrm flipV="1">
            <a:off x="3364517" y="4388954"/>
            <a:ext cx="2462322" cy="319590"/>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730DA1B-EA88-4CBC-9AC5-26F12320D977}"/>
              </a:ext>
            </a:extLst>
          </p:cNvPr>
          <p:cNvCxnSpPr>
            <a:cxnSpLocks/>
          </p:cNvCxnSpPr>
          <p:nvPr/>
        </p:nvCxnSpPr>
        <p:spPr>
          <a:xfrm flipV="1">
            <a:off x="3364517" y="4400821"/>
            <a:ext cx="5601397" cy="320442"/>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3FB5C9A-30F1-407B-9ADE-20D7129E440D}"/>
              </a:ext>
            </a:extLst>
          </p:cNvPr>
          <p:cNvSpPr txBox="1"/>
          <p:nvPr/>
        </p:nvSpPr>
        <p:spPr>
          <a:xfrm>
            <a:off x="600251" y="4633026"/>
            <a:ext cx="543636" cy="230832"/>
          </a:xfrm>
          <a:prstGeom prst="rect">
            <a:avLst/>
          </a:prstGeom>
          <a:noFill/>
        </p:spPr>
        <p:txBody>
          <a:bodyPr wrap="square">
            <a:spAutoFit/>
          </a:bodyPr>
          <a:lstStyle/>
          <a:p>
            <a:r>
              <a:rPr lang="en-US" altLang="ja-JP" sz="900" dirty="0"/>
              <a:t>0.31</a:t>
            </a:r>
            <a:r>
              <a:rPr lang="ja-JP" altLang="en-US" sz="900" dirty="0"/>
              <a:t>＝</a:t>
            </a:r>
            <a:endParaRPr lang="en-US" altLang="ja-JP" sz="900" dirty="0"/>
          </a:p>
        </p:txBody>
      </p:sp>
      <p:sp>
        <p:nvSpPr>
          <p:cNvPr id="43" name="テキスト ボックス 42">
            <a:extLst>
              <a:ext uri="{FF2B5EF4-FFF2-40B4-BE49-F238E27FC236}">
                <a16:creationId xmlns:a16="http://schemas.microsoft.com/office/drawing/2014/main" id="{E16A5204-7ED8-40DA-A852-2557EBDDBF82}"/>
              </a:ext>
            </a:extLst>
          </p:cNvPr>
          <p:cNvSpPr txBox="1"/>
          <p:nvPr/>
        </p:nvSpPr>
        <p:spPr>
          <a:xfrm>
            <a:off x="1297008" y="4411183"/>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44" name="テキスト ボックス 43">
            <a:extLst>
              <a:ext uri="{FF2B5EF4-FFF2-40B4-BE49-F238E27FC236}">
                <a16:creationId xmlns:a16="http://schemas.microsoft.com/office/drawing/2014/main" id="{50525FB3-E2F4-42DE-BB23-F0AC800B434E}"/>
              </a:ext>
            </a:extLst>
          </p:cNvPr>
          <p:cNvSpPr txBox="1"/>
          <p:nvPr/>
        </p:nvSpPr>
        <p:spPr>
          <a:xfrm>
            <a:off x="1530377" y="4766605"/>
            <a:ext cx="806488" cy="230832"/>
          </a:xfrm>
          <a:prstGeom prst="rect">
            <a:avLst/>
          </a:prstGeom>
          <a:noFill/>
        </p:spPr>
        <p:txBody>
          <a:bodyPr wrap="square">
            <a:spAutoFit/>
          </a:bodyPr>
          <a:lstStyle/>
          <a:p>
            <a:r>
              <a:rPr lang="ja-JP" altLang="en-US" sz="900" dirty="0"/>
              <a:t>サンプル総数</a:t>
            </a:r>
            <a:endParaRPr lang="en-US" altLang="ja-JP" sz="900" dirty="0"/>
          </a:p>
        </p:txBody>
      </p:sp>
      <p:cxnSp>
        <p:nvCxnSpPr>
          <p:cNvPr id="45" name="直線コネクタ 44">
            <a:extLst>
              <a:ext uri="{FF2B5EF4-FFF2-40B4-BE49-F238E27FC236}">
                <a16:creationId xmlns:a16="http://schemas.microsoft.com/office/drawing/2014/main" id="{B50BB4AC-14BF-4289-A9F7-8DE38D481D56}"/>
              </a:ext>
            </a:extLst>
          </p:cNvPr>
          <p:cNvCxnSpPr>
            <a:cxnSpLocks/>
          </p:cNvCxnSpPr>
          <p:nvPr/>
        </p:nvCxnSpPr>
        <p:spPr>
          <a:xfrm>
            <a:off x="1080833" y="4763902"/>
            <a:ext cx="1676032"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7604152F-B894-41AD-A388-607394C2867B}"/>
              </a:ext>
            </a:extLst>
          </p:cNvPr>
          <p:cNvSpPr/>
          <p:nvPr/>
        </p:nvSpPr>
        <p:spPr>
          <a:xfrm>
            <a:off x="232602" y="1608591"/>
            <a:ext cx="3131915" cy="1625169"/>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CB1D397-AA91-440C-8729-8253BAF26933}"/>
              </a:ext>
            </a:extLst>
          </p:cNvPr>
          <p:cNvSpPr txBox="1"/>
          <p:nvPr/>
        </p:nvSpPr>
        <p:spPr>
          <a:xfrm>
            <a:off x="482072" y="1449652"/>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セルロース結晶・</a:t>
            </a:r>
            <a:r>
              <a:rPr kumimoji="1" lang="en-US" altLang="ja-JP" sz="1100" dirty="0"/>
              <a:t>CBD</a:t>
            </a:r>
            <a:r>
              <a:rPr kumimoji="1" lang="ja-JP" altLang="en-US" sz="1100" dirty="0"/>
              <a:t>の分子シミュレーション</a:t>
            </a:r>
          </a:p>
        </p:txBody>
      </p:sp>
      <p:sp>
        <p:nvSpPr>
          <p:cNvPr id="55" name="正方形/長方形 54">
            <a:extLst>
              <a:ext uri="{FF2B5EF4-FFF2-40B4-BE49-F238E27FC236}">
                <a16:creationId xmlns:a16="http://schemas.microsoft.com/office/drawing/2014/main" id="{046B5BFD-D840-4582-A81A-01F059198CFC}"/>
              </a:ext>
            </a:extLst>
          </p:cNvPr>
          <p:cNvSpPr/>
          <p:nvPr/>
        </p:nvSpPr>
        <p:spPr>
          <a:xfrm>
            <a:off x="240146" y="3562005"/>
            <a:ext cx="3131915" cy="1452940"/>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F009BDE9-BFCB-43D3-901D-BF5B2D2D0896}"/>
              </a:ext>
            </a:extLst>
          </p:cNvPr>
          <p:cNvSpPr txBox="1"/>
          <p:nvPr/>
        </p:nvSpPr>
        <p:spPr>
          <a:xfrm>
            <a:off x="536347" y="3401988"/>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ヒット率の定義</a:t>
            </a:r>
          </a:p>
        </p:txBody>
      </p:sp>
      <p:sp>
        <p:nvSpPr>
          <p:cNvPr id="52" name="テキスト ボックス 51">
            <a:extLst>
              <a:ext uri="{FF2B5EF4-FFF2-40B4-BE49-F238E27FC236}">
                <a16:creationId xmlns:a16="http://schemas.microsoft.com/office/drawing/2014/main" id="{13B3E844-60AA-4039-9F26-7833A89F352C}"/>
              </a:ext>
            </a:extLst>
          </p:cNvPr>
          <p:cNvSpPr txBox="1"/>
          <p:nvPr/>
        </p:nvSpPr>
        <p:spPr>
          <a:xfrm>
            <a:off x="4752152" y="3546379"/>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45%</a:t>
            </a:r>
            <a:r>
              <a:rPr kumimoji="1" lang="ja-JP" altLang="en-US" sz="1050" b="1" dirty="0"/>
              <a:t>に向上</a:t>
            </a:r>
          </a:p>
        </p:txBody>
      </p:sp>
      <p:sp>
        <p:nvSpPr>
          <p:cNvPr id="59" name="テキスト ボックス 58">
            <a:extLst>
              <a:ext uri="{FF2B5EF4-FFF2-40B4-BE49-F238E27FC236}">
                <a16:creationId xmlns:a16="http://schemas.microsoft.com/office/drawing/2014/main" id="{449E1E80-B693-4D3D-A45F-083138ABF62E}"/>
              </a:ext>
            </a:extLst>
          </p:cNvPr>
          <p:cNvSpPr txBox="1"/>
          <p:nvPr/>
        </p:nvSpPr>
        <p:spPr>
          <a:xfrm>
            <a:off x="8659267" y="3600220"/>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32%</a:t>
            </a:r>
            <a:endParaRPr kumimoji="1" lang="ja-JP" altLang="en-US" sz="1050" b="1" dirty="0"/>
          </a:p>
        </p:txBody>
      </p:sp>
      <p:sp>
        <p:nvSpPr>
          <p:cNvPr id="54" name="テキスト ボックス 53">
            <a:extLst>
              <a:ext uri="{FF2B5EF4-FFF2-40B4-BE49-F238E27FC236}">
                <a16:creationId xmlns:a16="http://schemas.microsoft.com/office/drawing/2014/main" id="{68B93EDE-D8B4-4F03-AEBE-70DFE9371915}"/>
              </a:ext>
            </a:extLst>
          </p:cNvPr>
          <p:cNvSpPr txBox="1"/>
          <p:nvPr/>
        </p:nvSpPr>
        <p:spPr>
          <a:xfrm>
            <a:off x="4797954" y="1597705"/>
            <a:ext cx="1919115" cy="261610"/>
          </a:xfrm>
          <a:prstGeom prst="rect">
            <a:avLst/>
          </a:prstGeom>
          <a:noFill/>
        </p:spPr>
        <p:txBody>
          <a:bodyPr wrap="none" rtlCol="0">
            <a:spAutoFit/>
          </a:bodyPr>
          <a:lstStyle/>
          <a:p>
            <a:r>
              <a:rPr kumimoji="1" lang="ja-JP" altLang="en-US" sz="1100" dirty="0"/>
              <a:t>数日単位の計算時間を要した</a:t>
            </a:r>
          </a:p>
        </p:txBody>
      </p:sp>
      <p:sp>
        <p:nvSpPr>
          <p:cNvPr id="61" name="テキスト ボックス 60">
            <a:extLst>
              <a:ext uri="{FF2B5EF4-FFF2-40B4-BE49-F238E27FC236}">
                <a16:creationId xmlns:a16="http://schemas.microsoft.com/office/drawing/2014/main" id="{94333404-5B63-4030-81F7-B28CCA1CAE0B}"/>
              </a:ext>
            </a:extLst>
          </p:cNvPr>
          <p:cNvSpPr txBox="1"/>
          <p:nvPr/>
        </p:nvSpPr>
        <p:spPr>
          <a:xfrm>
            <a:off x="8656758" y="1615981"/>
            <a:ext cx="2034531" cy="261610"/>
          </a:xfrm>
          <a:prstGeom prst="rect">
            <a:avLst/>
          </a:prstGeom>
          <a:noFill/>
        </p:spPr>
        <p:txBody>
          <a:bodyPr wrap="none" rtlCol="0">
            <a:spAutoFit/>
          </a:bodyPr>
          <a:lstStyle/>
          <a:p>
            <a:r>
              <a:rPr kumimoji="1" lang="ja-JP" altLang="en-US" sz="1100" dirty="0"/>
              <a:t>数か月単位の計算時間を要した</a:t>
            </a:r>
          </a:p>
        </p:txBody>
      </p:sp>
      <p:sp>
        <p:nvSpPr>
          <p:cNvPr id="62" name="テキスト ボックス 61">
            <a:extLst>
              <a:ext uri="{FF2B5EF4-FFF2-40B4-BE49-F238E27FC236}">
                <a16:creationId xmlns:a16="http://schemas.microsoft.com/office/drawing/2014/main" id="{BB898914-7BB8-4ED4-AF6F-58207D1230AD}"/>
              </a:ext>
            </a:extLst>
          </p:cNvPr>
          <p:cNvSpPr txBox="1"/>
          <p:nvPr/>
        </p:nvSpPr>
        <p:spPr>
          <a:xfrm>
            <a:off x="4680951" y="2046720"/>
            <a:ext cx="1845377" cy="415498"/>
          </a:xfrm>
          <a:prstGeom prst="rect">
            <a:avLst/>
          </a:prstGeom>
          <a:noFill/>
        </p:spPr>
        <p:txBody>
          <a:bodyPr wrap="none" rtlCol="0">
            <a:spAutoFit/>
          </a:bodyPr>
          <a:lstStyle/>
          <a:p>
            <a:r>
              <a:rPr kumimoji="1" lang="ja-JP" altLang="en-US" sz="1050" b="1" dirty="0"/>
              <a:t>結合親和性スコアが大きいと、</a:t>
            </a:r>
            <a:endParaRPr kumimoji="1" lang="en-US" altLang="ja-JP" sz="1050" b="1" dirty="0"/>
          </a:p>
          <a:p>
            <a:r>
              <a:rPr kumimoji="1" lang="ja-JP" altLang="en-US" sz="1050" b="1" dirty="0"/>
              <a:t>結合性が無い傾向</a:t>
            </a:r>
            <a:endParaRPr kumimoji="1" lang="en-US" altLang="ja-JP" sz="1050" b="1" dirty="0"/>
          </a:p>
        </p:txBody>
      </p:sp>
      <p:sp>
        <p:nvSpPr>
          <p:cNvPr id="56" name="正方形/長方形 55">
            <a:extLst>
              <a:ext uri="{FF2B5EF4-FFF2-40B4-BE49-F238E27FC236}">
                <a16:creationId xmlns:a16="http://schemas.microsoft.com/office/drawing/2014/main" id="{90D61F34-7FF5-4ED7-87A3-A227C9498C71}"/>
              </a:ext>
            </a:extLst>
          </p:cNvPr>
          <p:cNvSpPr/>
          <p:nvPr/>
        </p:nvSpPr>
        <p:spPr>
          <a:xfrm>
            <a:off x="5913552" y="1877591"/>
            <a:ext cx="881394" cy="1288258"/>
          </a:xfrm>
          <a:prstGeom prst="rect">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05A53481-7A82-40A0-9BB4-04F8381947ED}"/>
              </a:ext>
            </a:extLst>
          </p:cNvPr>
          <p:cNvSpPr txBox="1"/>
          <p:nvPr/>
        </p:nvSpPr>
        <p:spPr>
          <a:xfrm>
            <a:off x="8698810" y="2105552"/>
            <a:ext cx="1167307" cy="253916"/>
          </a:xfrm>
          <a:prstGeom prst="rect">
            <a:avLst/>
          </a:prstGeom>
          <a:noFill/>
        </p:spPr>
        <p:txBody>
          <a:bodyPr wrap="none" rtlCol="0">
            <a:spAutoFit/>
          </a:bodyPr>
          <a:lstStyle/>
          <a:p>
            <a:r>
              <a:rPr kumimoji="1" lang="ja-JP" altLang="en-US" sz="1050" b="1" dirty="0"/>
              <a:t>相関が見られない</a:t>
            </a:r>
            <a:endParaRPr kumimoji="1" lang="en-US" altLang="ja-JP" sz="1050" b="1" dirty="0"/>
          </a:p>
        </p:txBody>
      </p:sp>
      <p:sp>
        <p:nvSpPr>
          <p:cNvPr id="63" name="テキスト ボックス 62">
            <a:extLst>
              <a:ext uri="{FF2B5EF4-FFF2-40B4-BE49-F238E27FC236}">
                <a16:creationId xmlns:a16="http://schemas.microsoft.com/office/drawing/2014/main" id="{A0E31465-667E-4DD8-9903-5E949B73A2DE}"/>
              </a:ext>
            </a:extLst>
          </p:cNvPr>
          <p:cNvSpPr txBox="1"/>
          <p:nvPr/>
        </p:nvSpPr>
        <p:spPr>
          <a:xfrm>
            <a:off x="3863233" y="1770727"/>
            <a:ext cx="718466" cy="230832"/>
          </a:xfrm>
          <a:prstGeom prst="rect">
            <a:avLst/>
          </a:prstGeom>
          <a:noFill/>
        </p:spPr>
        <p:txBody>
          <a:bodyPr wrap="none" rtlCol="0">
            <a:spAutoFit/>
          </a:bodyPr>
          <a:lstStyle/>
          <a:p>
            <a:r>
              <a:rPr kumimoji="1" lang="ja-JP" altLang="en-US" sz="900" dirty="0"/>
              <a:t>結合能有り</a:t>
            </a:r>
          </a:p>
        </p:txBody>
      </p:sp>
      <p:sp>
        <p:nvSpPr>
          <p:cNvPr id="69" name="テキスト ボックス 68">
            <a:extLst>
              <a:ext uri="{FF2B5EF4-FFF2-40B4-BE49-F238E27FC236}">
                <a16:creationId xmlns:a16="http://schemas.microsoft.com/office/drawing/2014/main" id="{6A810BB2-196B-47D2-A4A4-134A21A76A4F}"/>
              </a:ext>
            </a:extLst>
          </p:cNvPr>
          <p:cNvSpPr txBox="1"/>
          <p:nvPr/>
        </p:nvSpPr>
        <p:spPr>
          <a:xfrm>
            <a:off x="3857100" y="3067146"/>
            <a:ext cx="729687" cy="230832"/>
          </a:xfrm>
          <a:prstGeom prst="rect">
            <a:avLst/>
          </a:prstGeom>
          <a:noFill/>
        </p:spPr>
        <p:txBody>
          <a:bodyPr wrap="none" rtlCol="0">
            <a:spAutoFit/>
          </a:bodyPr>
          <a:lstStyle/>
          <a:p>
            <a:r>
              <a:rPr kumimoji="1" lang="ja-JP" altLang="en-US" sz="900" dirty="0"/>
              <a:t>結合能無し</a:t>
            </a:r>
          </a:p>
        </p:txBody>
      </p:sp>
      <p:sp>
        <p:nvSpPr>
          <p:cNvPr id="70" name="テキスト ボックス 69">
            <a:extLst>
              <a:ext uri="{FF2B5EF4-FFF2-40B4-BE49-F238E27FC236}">
                <a16:creationId xmlns:a16="http://schemas.microsoft.com/office/drawing/2014/main" id="{096A2DA6-303F-4E50-999A-DA5871947A62}"/>
              </a:ext>
            </a:extLst>
          </p:cNvPr>
          <p:cNvSpPr txBox="1"/>
          <p:nvPr/>
        </p:nvSpPr>
        <p:spPr>
          <a:xfrm>
            <a:off x="7745690" y="3046127"/>
            <a:ext cx="729687" cy="230832"/>
          </a:xfrm>
          <a:prstGeom prst="rect">
            <a:avLst/>
          </a:prstGeom>
          <a:noFill/>
        </p:spPr>
        <p:txBody>
          <a:bodyPr wrap="none" rtlCol="0">
            <a:spAutoFit/>
          </a:bodyPr>
          <a:lstStyle/>
          <a:p>
            <a:r>
              <a:rPr kumimoji="1" lang="ja-JP" altLang="en-US" sz="900" dirty="0"/>
              <a:t>結合能無し</a:t>
            </a:r>
          </a:p>
        </p:txBody>
      </p:sp>
      <p:sp>
        <p:nvSpPr>
          <p:cNvPr id="71" name="テキスト ボックス 70">
            <a:extLst>
              <a:ext uri="{FF2B5EF4-FFF2-40B4-BE49-F238E27FC236}">
                <a16:creationId xmlns:a16="http://schemas.microsoft.com/office/drawing/2014/main" id="{2AF1B494-78CB-4F0F-84C9-37AF5CC0768C}"/>
              </a:ext>
            </a:extLst>
          </p:cNvPr>
          <p:cNvSpPr txBox="1"/>
          <p:nvPr/>
        </p:nvSpPr>
        <p:spPr>
          <a:xfrm>
            <a:off x="7751300" y="1780292"/>
            <a:ext cx="718466" cy="230832"/>
          </a:xfrm>
          <a:prstGeom prst="rect">
            <a:avLst/>
          </a:prstGeom>
          <a:noFill/>
        </p:spPr>
        <p:txBody>
          <a:bodyPr wrap="none" rtlCol="0">
            <a:spAutoFit/>
          </a:bodyPr>
          <a:lstStyle/>
          <a:p>
            <a:r>
              <a:rPr kumimoji="1" lang="ja-JP" altLang="en-US" sz="900" dirty="0"/>
              <a:t>結合能有り</a:t>
            </a:r>
          </a:p>
        </p:txBody>
      </p:sp>
    </p:spTree>
    <p:extLst>
      <p:ext uri="{BB962C8B-B14F-4D97-AF65-F5344CB8AC3E}">
        <p14:creationId xmlns:p14="http://schemas.microsoft.com/office/powerpoint/2010/main" val="11814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72519-7817-496F-A8E2-83C9425BDB9A}"/>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本テーマの狙い</a:t>
            </a:r>
            <a:endParaRPr kumimoji="1" lang="ja-JP" altLang="en-US" dirty="0"/>
          </a:p>
        </p:txBody>
      </p:sp>
      <p:sp>
        <p:nvSpPr>
          <p:cNvPr id="3" name="スライド番号プレースホルダー 2">
            <a:extLst>
              <a:ext uri="{FF2B5EF4-FFF2-40B4-BE49-F238E27FC236}">
                <a16:creationId xmlns:a16="http://schemas.microsoft.com/office/drawing/2014/main" id="{A3504712-CC12-449B-B446-2086B4445D0C}"/>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03B39095-5EC3-4B27-A775-10EFB74F6F7E}"/>
              </a:ext>
            </a:extLst>
          </p:cNvPr>
          <p:cNvSpPr>
            <a:spLocks noGrp="1"/>
          </p:cNvSpPr>
          <p:nvPr>
            <p:ph type="body" sz="quarter" idx="11"/>
          </p:nvPr>
        </p:nvSpPr>
        <p:spPr>
          <a:xfrm>
            <a:off x="517055" y="963215"/>
            <a:ext cx="11341887" cy="646331"/>
          </a:xfrm>
        </p:spPr>
        <p:txBody>
          <a:bodyPr/>
          <a:lstStyle/>
          <a:p>
            <a:r>
              <a:rPr lang="ja-JP" altLang="en-US" sz="2000" dirty="0">
                <a:solidFill>
                  <a:schemeClr val="tx1"/>
                </a:solidFill>
              </a:rPr>
              <a:t>酵素利用の産業応用上の課題解決のために</a:t>
            </a:r>
            <a:r>
              <a:rPr kumimoji="1" lang="ja-JP" altLang="en-US" sz="2000" dirty="0">
                <a:solidFill>
                  <a:schemeClr val="tx1"/>
                </a:solidFill>
              </a:rPr>
              <a:t>「探索」だけでなく「設計」が鍵となると考え、バイオエコノミーを事業領域とするにあたっての核となる要素技術として育てたい。</a:t>
            </a:r>
          </a:p>
        </p:txBody>
      </p:sp>
      <p:sp>
        <p:nvSpPr>
          <p:cNvPr id="20" name="正方形/長方形 19">
            <a:extLst>
              <a:ext uri="{FF2B5EF4-FFF2-40B4-BE49-F238E27FC236}">
                <a16:creationId xmlns:a16="http://schemas.microsoft.com/office/drawing/2014/main" id="{82C635D5-A05F-4D64-9953-0AB698B5D137}"/>
              </a:ext>
            </a:extLst>
          </p:cNvPr>
          <p:cNvSpPr/>
          <p:nvPr/>
        </p:nvSpPr>
        <p:spPr>
          <a:xfrm>
            <a:off x="5639906" y="2128317"/>
            <a:ext cx="4607122" cy="1383957"/>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1" name="正方形/長方形 20">
            <a:extLst>
              <a:ext uri="{FF2B5EF4-FFF2-40B4-BE49-F238E27FC236}">
                <a16:creationId xmlns:a16="http://schemas.microsoft.com/office/drawing/2014/main" id="{B8FE16ED-41DF-4B59-805B-606B1D4C7601}"/>
              </a:ext>
            </a:extLst>
          </p:cNvPr>
          <p:cNvSpPr/>
          <p:nvPr/>
        </p:nvSpPr>
        <p:spPr>
          <a:xfrm>
            <a:off x="5647583" y="3645079"/>
            <a:ext cx="4599445" cy="2225238"/>
          </a:xfrm>
          <a:prstGeom prst="rect">
            <a:avLst/>
          </a:prstGeom>
          <a:solidFill>
            <a:srgbClr val="F1BC1A">
              <a:lumMod val="60000"/>
              <a:lumOff val="4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2" name="テキスト ボックス 21">
            <a:extLst>
              <a:ext uri="{FF2B5EF4-FFF2-40B4-BE49-F238E27FC236}">
                <a16:creationId xmlns:a16="http://schemas.microsoft.com/office/drawing/2014/main" id="{A9FFEA53-3AD7-414B-AF9C-85C0DE497786}"/>
              </a:ext>
            </a:extLst>
          </p:cNvPr>
          <p:cNvSpPr txBox="1"/>
          <p:nvPr/>
        </p:nvSpPr>
        <p:spPr>
          <a:xfrm>
            <a:off x="3056351" y="1715748"/>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課題</a:t>
            </a:r>
          </a:p>
        </p:txBody>
      </p:sp>
      <p:sp>
        <p:nvSpPr>
          <p:cNvPr id="23" name="テキスト ボックス 22">
            <a:extLst>
              <a:ext uri="{FF2B5EF4-FFF2-40B4-BE49-F238E27FC236}">
                <a16:creationId xmlns:a16="http://schemas.microsoft.com/office/drawing/2014/main" id="{CC848FEC-A7AC-483E-91DA-6C64296D09DF}"/>
              </a:ext>
            </a:extLst>
          </p:cNvPr>
          <p:cNvSpPr txBox="1"/>
          <p:nvPr/>
        </p:nvSpPr>
        <p:spPr>
          <a:xfrm>
            <a:off x="7173582" y="1706717"/>
            <a:ext cx="9541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解決策</a:t>
            </a:r>
          </a:p>
        </p:txBody>
      </p:sp>
      <p:sp>
        <p:nvSpPr>
          <p:cNvPr id="24" name="楕円 23">
            <a:extLst>
              <a:ext uri="{FF2B5EF4-FFF2-40B4-BE49-F238E27FC236}">
                <a16:creationId xmlns:a16="http://schemas.microsoft.com/office/drawing/2014/main" id="{FB1C7991-D77D-4B5B-92B6-66A08B48E554}"/>
              </a:ext>
            </a:extLst>
          </p:cNvPr>
          <p:cNvSpPr/>
          <p:nvPr/>
        </p:nvSpPr>
        <p:spPr>
          <a:xfrm>
            <a:off x="2160939" y="2147367"/>
            <a:ext cx="2488454" cy="1148316"/>
          </a:xfrm>
          <a:prstGeom prst="ellipse">
            <a:avLst/>
          </a:prstGeom>
          <a:solidFill>
            <a:srgbClr val="B7DCFF">
              <a:lumMod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酵素利用制限</a:t>
            </a:r>
          </a:p>
        </p:txBody>
      </p:sp>
      <p:sp>
        <p:nvSpPr>
          <p:cNvPr id="25" name="テキスト ボックス 24">
            <a:extLst>
              <a:ext uri="{FF2B5EF4-FFF2-40B4-BE49-F238E27FC236}">
                <a16:creationId xmlns:a16="http://schemas.microsoft.com/office/drawing/2014/main" id="{B1C1B941-A49B-4E8B-8900-5E0C2BE2B911}"/>
              </a:ext>
            </a:extLst>
          </p:cNvPr>
          <p:cNvSpPr txBox="1"/>
          <p:nvPr/>
        </p:nvSpPr>
        <p:spPr>
          <a:xfrm>
            <a:off x="2531443" y="3431096"/>
            <a:ext cx="17395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特許、名古屋議定書</a:t>
            </a:r>
          </a:p>
        </p:txBody>
      </p:sp>
      <p:sp>
        <p:nvSpPr>
          <p:cNvPr id="26" name="楕円 25">
            <a:extLst>
              <a:ext uri="{FF2B5EF4-FFF2-40B4-BE49-F238E27FC236}">
                <a16:creationId xmlns:a16="http://schemas.microsoft.com/office/drawing/2014/main" id="{4971B5DD-C6CC-4F4F-A5C4-FDF8AD4DC15C}"/>
              </a:ext>
            </a:extLst>
          </p:cNvPr>
          <p:cNvSpPr/>
          <p:nvPr/>
        </p:nvSpPr>
        <p:spPr>
          <a:xfrm>
            <a:off x="2160938" y="4451727"/>
            <a:ext cx="2488455" cy="1148316"/>
          </a:xfrm>
          <a:prstGeom prst="ellipse">
            <a:avLst/>
          </a:prstGeom>
          <a:solidFill>
            <a:srgbClr val="CE4E21">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天然物がもつ</a:t>
            </a:r>
            <a:endParaRPr kumimoji="1" lang="en-US" altLang="ja-JP" sz="1800" b="0" i="0" u="none" strike="noStrike" kern="0" cap="none" spc="0" normalizeH="0" baseline="0" noProof="0" dirty="0">
              <a:ln>
                <a:noFill/>
              </a:ln>
              <a:solidFill>
                <a:srgbClr val="000000"/>
              </a:solidFill>
              <a:effectLst/>
              <a:uLnTx/>
              <a:uFillTx/>
              <a:latin typeface="Arial"/>
              <a:ea typeface="Meiryo UI"/>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機能利用に終始</a:t>
            </a:r>
          </a:p>
        </p:txBody>
      </p:sp>
      <p:sp>
        <p:nvSpPr>
          <p:cNvPr id="27" name="テキスト ボックス 26">
            <a:extLst>
              <a:ext uri="{FF2B5EF4-FFF2-40B4-BE49-F238E27FC236}">
                <a16:creationId xmlns:a16="http://schemas.microsoft.com/office/drawing/2014/main" id="{8B85B492-C7C9-41AE-80B3-D15F93289FD6}"/>
              </a:ext>
            </a:extLst>
          </p:cNvPr>
          <p:cNvSpPr txBox="1"/>
          <p:nvPr/>
        </p:nvSpPr>
        <p:spPr>
          <a:xfrm>
            <a:off x="2450080" y="5716428"/>
            <a:ext cx="20697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設計ではなく、探索が主流</a:t>
            </a:r>
            <a:endParaRPr kumimoji="1" lang="en-US" altLang="ja-JP" sz="1400" b="0" i="0" u="none" strike="noStrike" kern="0" cap="none" spc="0" normalizeH="0" baseline="0" noProof="0" dirty="0">
              <a:ln>
                <a:noFill/>
              </a:ln>
              <a:solidFill>
                <a:srgbClr val="000000"/>
              </a:solidFill>
              <a:effectLst/>
              <a:uLnTx/>
              <a:uFillTx/>
            </a:endParaRPr>
          </a:p>
        </p:txBody>
      </p:sp>
      <p:sp>
        <p:nvSpPr>
          <p:cNvPr id="28" name="テキスト ボックス 27">
            <a:extLst>
              <a:ext uri="{FF2B5EF4-FFF2-40B4-BE49-F238E27FC236}">
                <a16:creationId xmlns:a16="http://schemas.microsoft.com/office/drawing/2014/main" id="{72DDDCB8-2816-4119-8E34-DD14E448A7F9}"/>
              </a:ext>
            </a:extLst>
          </p:cNvPr>
          <p:cNvSpPr txBox="1"/>
          <p:nvPr/>
        </p:nvSpPr>
        <p:spPr>
          <a:xfrm>
            <a:off x="5647583" y="2846321"/>
            <a:ext cx="459944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・採取：環境中の遺伝資源を採取（メタゲノム等）</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・探索：膨大な数の機能未知タンパク質から探索</a:t>
            </a:r>
            <a:endParaRPr kumimoji="1" lang="en-US" altLang="ja-JP" sz="1600" b="0" i="0" u="none" strike="noStrike" kern="0" cap="none" spc="0" normalizeH="0" baseline="0" noProof="0" dirty="0">
              <a:ln>
                <a:noFill/>
              </a:ln>
              <a:solidFill>
                <a:srgbClr val="000000"/>
              </a:solidFill>
              <a:effectLst/>
              <a:uLnTx/>
              <a:uFillTx/>
            </a:endParaRPr>
          </a:p>
        </p:txBody>
      </p:sp>
      <p:sp>
        <p:nvSpPr>
          <p:cNvPr id="29" name="テキスト ボックス 28">
            <a:extLst>
              <a:ext uri="{FF2B5EF4-FFF2-40B4-BE49-F238E27FC236}">
                <a16:creationId xmlns:a16="http://schemas.microsoft.com/office/drawing/2014/main" id="{A956E38B-1161-44E7-85A4-F1415558AAE0}"/>
              </a:ext>
            </a:extLst>
          </p:cNvPr>
          <p:cNvSpPr txBox="1"/>
          <p:nvPr/>
        </p:nvSpPr>
        <p:spPr>
          <a:xfrm>
            <a:off x="5799808" y="4654662"/>
            <a:ext cx="440377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・機能付加：既知酵素が持たない分子特性を付加</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・機能創製：天然にはない反応触媒酵素を創製</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・特許回避：既知酵素の配列を入替</a:t>
            </a:r>
            <a:endParaRPr kumimoji="1" lang="en-US" altLang="ja-JP" sz="1600" b="0" i="0" u="none" strike="noStrike" kern="0" cap="none" spc="0" normalizeH="0" baseline="0" noProof="0" dirty="0">
              <a:ln>
                <a:noFill/>
              </a:ln>
              <a:solidFill>
                <a:srgbClr val="000000"/>
              </a:solidFill>
              <a:effectLst/>
              <a:uLnTx/>
              <a:uFillTx/>
            </a:endParaRPr>
          </a:p>
        </p:txBody>
      </p:sp>
      <p:sp>
        <p:nvSpPr>
          <p:cNvPr id="30" name="テキスト ボックス 29">
            <a:extLst>
              <a:ext uri="{FF2B5EF4-FFF2-40B4-BE49-F238E27FC236}">
                <a16:creationId xmlns:a16="http://schemas.microsoft.com/office/drawing/2014/main" id="{4A456191-96D6-4190-9D26-6E9DBB779721}"/>
              </a:ext>
            </a:extLst>
          </p:cNvPr>
          <p:cNvSpPr txBox="1"/>
          <p:nvPr/>
        </p:nvSpPr>
        <p:spPr>
          <a:xfrm>
            <a:off x="5696743" y="2251852"/>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rPr>
              <a:t>探索</a:t>
            </a:r>
          </a:p>
        </p:txBody>
      </p:sp>
      <p:sp>
        <p:nvSpPr>
          <p:cNvPr id="31" name="テキスト ボックス 30">
            <a:extLst>
              <a:ext uri="{FF2B5EF4-FFF2-40B4-BE49-F238E27FC236}">
                <a16:creationId xmlns:a16="http://schemas.microsoft.com/office/drawing/2014/main" id="{D3CD79B5-82C9-4AFC-9C4E-D680D96BBC75}"/>
              </a:ext>
            </a:extLst>
          </p:cNvPr>
          <p:cNvSpPr txBox="1"/>
          <p:nvPr/>
        </p:nvSpPr>
        <p:spPr>
          <a:xfrm>
            <a:off x="5823076" y="4032611"/>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rPr>
              <a:t>設計</a:t>
            </a:r>
          </a:p>
        </p:txBody>
      </p:sp>
      <p:sp>
        <p:nvSpPr>
          <p:cNvPr id="32" name="矢印: 右 31">
            <a:extLst>
              <a:ext uri="{FF2B5EF4-FFF2-40B4-BE49-F238E27FC236}">
                <a16:creationId xmlns:a16="http://schemas.microsoft.com/office/drawing/2014/main" id="{BB1F235C-8BFA-45D9-B499-1FED2772E81F}"/>
              </a:ext>
            </a:extLst>
          </p:cNvPr>
          <p:cNvSpPr/>
          <p:nvPr/>
        </p:nvSpPr>
        <p:spPr>
          <a:xfrm rot="2664765">
            <a:off x="4937822" y="3913708"/>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3" name="矢印: 右 32">
            <a:extLst>
              <a:ext uri="{FF2B5EF4-FFF2-40B4-BE49-F238E27FC236}">
                <a16:creationId xmlns:a16="http://schemas.microsoft.com/office/drawing/2014/main" id="{1FDB3CF9-F8CC-484A-88EF-7C87332DB552}"/>
              </a:ext>
            </a:extLst>
          </p:cNvPr>
          <p:cNvSpPr/>
          <p:nvPr/>
        </p:nvSpPr>
        <p:spPr>
          <a:xfrm>
            <a:off x="4937823" y="244061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4" name="矢印: 右 33">
            <a:extLst>
              <a:ext uri="{FF2B5EF4-FFF2-40B4-BE49-F238E27FC236}">
                <a16:creationId xmlns:a16="http://schemas.microsoft.com/office/drawing/2014/main" id="{BC4337FE-5FC5-4618-8271-4CB670A8297E}"/>
              </a:ext>
            </a:extLst>
          </p:cNvPr>
          <p:cNvSpPr/>
          <p:nvPr/>
        </p:nvSpPr>
        <p:spPr>
          <a:xfrm>
            <a:off x="4959047" y="494182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Tree>
    <p:extLst>
      <p:ext uri="{BB962C8B-B14F-4D97-AF65-F5344CB8AC3E}">
        <p14:creationId xmlns:p14="http://schemas.microsoft.com/office/powerpoint/2010/main" val="3127721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sz="2700" dirty="0"/>
            </a:br>
            <a:r>
              <a:rPr lang="en-US" altLang="ja-JP" sz="2700" dirty="0"/>
              <a:t>D. Wet</a:t>
            </a:r>
            <a:r>
              <a:rPr lang="ja-JP" altLang="en-US" sz="2700" dirty="0"/>
              <a:t>評価、セルロース結合性の簡易評価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 name="テキスト プレースホルダー 3">
            <a:extLst>
              <a:ext uri="{FF2B5EF4-FFF2-40B4-BE49-F238E27FC236}">
                <a16:creationId xmlns:a16="http://schemas.microsoft.com/office/drawing/2014/main" id="{3FE46274-86A5-4AA9-BA37-FC97ADC7A7B7}"/>
              </a:ext>
            </a:extLst>
          </p:cNvPr>
          <p:cNvSpPr>
            <a:spLocks noGrp="1"/>
          </p:cNvSpPr>
          <p:nvPr>
            <p:ph type="body" sz="quarter" idx="11"/>
          </p:nvPr>
        </p:nvSpPr>
        <p:spPr>
          <a:xfrm>
            <a:off x="497811" y="924365"/>
            <a:ext cx="11341887" cy="424732"/>
          </a:xfrm>
        </p:spPr>
        <p:txBody>
          <a:bodyPr/>
          <a:lstStyle/>
          <a:p>
            <a:r>
              <a:rPr lang="ja-JP" altLang="en-US" sz="2400" dirty="0"/>
              <a:t>結合性簡易評価系を確立し、</a:t>
            </a:r>
            <a:r>
              <a:rPr lang="en-US" altLang="ja-JP" sz="2400" dirty="0"/>
              <a:t>300</a:t>
            </a:r>
            <a:r>
              <a:rPr lang="ja-JP" altLang="en-US" sz="2400" dirty="0"/>
              <a:t>種類のサンプルを評価した。</a:t>
            </a:r>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936008" y="2073853"/>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6067758" y="2140274"/>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652393" y="2554776"/>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426898" y="2554776"/>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641497" y="2140274"/>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418213" y="2140274"/>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113231" y="1897233"/>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355449" y="4049443"/>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94232" y="5125810"/>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1389564" y="1353949"/>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603162" y="3686490"/>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7498094" y="135847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471116" y="3440234"/>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338073" y="3440234"/>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99517" y="3440234"/>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627868" y="3440234"/>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716693" y="2554776"/>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88342" y="2554776"/>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266890" y="1799790"/>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649443" y="1802971"/>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355193" y="4473082"/>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247295" y="4473082"/>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4018984" y="5161797"/>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553099" y="5161797"/>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218894" y="4473082"/>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104970" y="4473082"/>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353961" y="1771080"/>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140544" y="1771080"/>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8077784" y="1897233"/>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431902" y="3611603"/>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537949" y="4821194"/>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1" name="テキスト ボックス 50">
            <a:extLst>
              <a:ext uri="{FF2B5EF4-FFF2-40B4-BE49-F238E27FC236}">
                <a16:creationId xmlns:a16="http://schemas.microsoft.com/office/drawing/2014/main" id="{20C31231-21B2-4C04-8142-1B2DF3E149B9}"/>
              </a:ext>
            </a:extLst>
          </p:cNvPr>
          <p:cNvSpPr txBox="1"/>
          <p:nvPr/>
        </p:nvSpPr>
        <p:spPr>
          <a:xfrm>
            <a:off x="1185831" y="5847886"/>
            <a:ext cx="9829003" cy="369332"/>
          </a:xfrm>
          <a:prstGeom prst="rect">
            <a:avLst/>
          </a:prstGeom>
          <a:noFill/>
        </p:spPr>
        <p:txBody>
          <a:bodyPr wrap="square" rtlCol="0">
            <a:spAutoFit/>
          </a:bodyPr>
          <a:lstStyle/>
          <a:p>
            <a:r>
              <a:rPr kumimoji="1" lang="ja-JP" altLang="en-US" b="1" dirty="0">
                <a:solidFill>
                  <a:schemeClr val="accent1"/>
                </a:solidFill>
              </a:rPr>
              <a:t>課題：結合性の定性的評価（結合性の有無）は十分可能だが、定量的な評価は困難。</a:t>
            </a:r>
            <a:endParaRPr kumimoji="1" lang="en-US" altLang="ja-JP" b="1" dirty="0">
              <a:solidFill>
                <a:schemeClr val="accent1"/>
              </a:solidFill>
            </a:endParaRPr>
          </a:p>
        </p:txBody>
      </p:sp>
    </p:spTree>
    <p:extLst>
      <p:ext uri="{BB962C8B-B14F-4D97-AF65-F5344CB8AC3E}">
        <p14:creationId xmlns:p14="http://schemas.microsoft.com/office/powerpoint/2010/main" val="1687965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45272" y="2924598"/>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81944" y="3569840"/>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rmAutofit fontScale="90000"/>
          </a:bodyPr>
          <a:lstStyle/>
          <a:p>
            <a:r>
              <a:rPr lang="ja-JP" altLang="en-US" sz="1600" dirty="0"/>
              <a:t>各要素技術の成果・課題：設計戦略と要素技術開発 </a:t>
            </a:r>
            <a:br>
              <a:rPr lang="ja-JP" altLang="en-US" dirty="0"/>
            </a:br>
            <a:r>
              <a:rPr lang="en-US" altLang="ja-JP" sz="2700" dirty="0"/>
              <a:t>D. Wet</a:t>
            </a:r>
            <a:r>
              <a:rPr lang="ja-JP" altLang="en-US" sz="2700" dirty="0"/>
              <a:t>評価、結合性の定量評価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44885" y="1262347"/>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62439" y="1262347"/>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269577" y="828977"/>
            <a:ext cx="12192000" cy="461665"/>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506302" y="2596368"/>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33632" y="3065698"/>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84118" y="1620892"/>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81944" y="1959600"/>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271630" y="1674887"/>
            <a:ext cx="3974450" cy="338554"/>
          </a:xfrm>
          <a:prstGeom prst="rect">
            <a:avLst/>
          </a:prstGeom>
          <a:noFill/>
        </p:spPr>
        <p:txBody>
          <a:bodyPr wrap="square">
            <a:spAutoFit/>
          </a:bodyPr>
          <a:lstStyle/>
          <a:p>
            <a:r>
              <a:rPr kumimoji="1" lang="ja-JP" altLang="en-US" sz="1600" dirty="0"/>
              <a:t>共同研究先で行われている方法</a:t>
            </a:r>
            <a:r>
              <a:rPr kumimoji="1" lang="en-US" altLang="ja-JP" sz="1600" dirty="0"/>
              <a:t>*</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505050" y="4586194"/>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709675" y="4987165"/>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56674" y="4987165"/>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923216" y="5620411"/>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66235" y="3020740"/>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50457" y="2592333"/>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6988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32252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56674" y="4138102"/>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709314" y="4138103"/>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90702" y="5199482"/>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83098" y="5217994"/>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53639" y="5163561"/>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52066" y="4845344"/>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111664" y="2809299"/>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48536" y="2809299"/>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623786" y="2691718"/>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48412" y="5261814"/>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91100" y="2386747"/>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58583" y="4845344"/>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723918" y="4845344"/>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6003693" y="4845344"/>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82160" y="4845344"/>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501910" y="4845344"/>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80288" y="4845344"/>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61892" y="4845344"/>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29508" y="4845344"/>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608312" y="4845344"/>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97384" y="5167408"/>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66662" y="5167408"/>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41889" y="4845344"/>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720356" y="4845344"/>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9025857" y="4845344"/>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57758" y="4845344"/>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77032" y="4845344"/>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44648" y="4845344"/>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76255" y="4845344"/>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51579" y="4845344"/>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33183" y="4845344"/>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900799" y="4845344"/>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70078" y="4845344"/>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67813" y="4845344"/>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54690" y="3134769"/>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76647" y="3134769"/>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92591" y="3136869"/>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5FB1AC24-7701-4883-B350-B21B434602D6}"/>
              </a:ext>
            </a:extLst>
          </p:cNvPr>
          <p:cNvSpPr txBox="1"/>
          <p:nvPr/>
        </p:nvSpPr>
        <p:spPr>
          <a:xfrm>
            <a:off x="6017893" y="6221171"/>
            <a:ext cx="6033485" cy="261610"/>
          </a:xfrm>
          <a:prstGeom prst="rect">
            <a:avLst/>
          </a:prstGeom>
          <a:noFill/>
        </p:spPr>
        <p:txBody>
          <a:bodyPr wrap="square">
            <a:spAutoFit/>
          </a:bodyPr>
          <a:lstStyle/>
          <a:p>
            <a:r>
              <a:rPr lang="en-US" altLang="ja-JP" sz="1100" dirty="0"/>
              <a:t>*Sugimoto, N. (2014) Functional analysis and application of fungal cellulose-binding domains</a:t>
            </a:r>
            <a:endParaRPr lang="ja-JP" altLang="en-US" sz="1100" dirty="0"/>
          </a:p>
        </p:txBody>
      </p:sp>
      <p:sp>
        <p:nvSpPr>
          <p:cNvPr id="13" name="楕円 12">
            <a:extLst>
              <a:ext uri="{FF2B5EF4-FFF2-40B4-BE49-F238E27FC236}">
                <a16:creationId xmlns:a16="http://schemas.microsoft.com/office/drawing/2014/main" id="{A6010F3E-96EF-4AAE-8ECD-359A678EB83F}"/>
              </a:ext>
            </a:extLst>
          </p:cNvPr>
          <p:cNvSpPr/>
          <p:nvPr/>
        </p:nvSpPr>
        <p:spPr>
          <a:xfrm>
            <a:off x="2372702" y="51994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73192" y="2811551"/>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84033" y="2414756"/>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16" name="テキスト ボックス 115">
            <a:extLst>
              <a:ext uri="{FF2B5EF4-FFF2-40B4-BE49-F238E27FC236}">
                <a16:creationId xmlns:a16="http://schemas.microsoft.com/office/drawing/2014/main" id="{86F0882A-871A-45DC-92E9-26D9CE1F606B}"/>
              </a:ext>
            </a:extLst>
          </p:cNvPr>
          <p:cNvSpPr txBox="1"/>
          <p:nvPr/>
        </p:nvSpPr>
        <p:spPr>
          <a:xfrm>
            <a:off x="1169621" y="5878207"/>
            <a:ext cx="10391912" cy="369332"/>
          </a:xfrm>
          <a:prstGeom prst="rect">
            <a:avLst/>
          </a:prstGeom>
          <a:noFill/>
        </p:spPr>
        <p:txBody>
          <a:bodyPr wrap="square" rtlCol="0">
            <a:spAutoFit/>
          </a:bodyPr>
          <a:lstStyle/>
          <a:p>
            <a:r>
              <a:rPr kumimoji="1" lang="ja-JP" altLang="en-US" b="1" dirty="0">
                <a:solidFill>
                  <a:schemeClr val="accent1"/>
                </a:solidFill>
              </a:rPr>
              <a:t>課題：粘度の高い溶液を扱うため実験の再現性に影響あり。また、大量の候補を評価することが現状困難。</a:t>
            </a:r>
            <a:endParaRPr kumimoji="1" lang="en-US" altLang="ja-JP" b="1" dirty="0">
              <a:solidFill>
                <a:schemeClr val="accent1"/>
              </a:solidFill>
            </a:endParaRPr>
          </a:p>
        </p:txBody>
      </p:sp>
    </p:spTree>
    <p:extLst>
      <p:ext uri="{BB962C8B-B14F-4D97-AF65-F5344CB8AC3E}">
        <p14:creationId xmlns:p14="http://schemas.microsoft.com/office/powerpoint/2010/main" val="3186009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a:extLst>
              <a:ext uri="{FF2B5EF4-FFF2-40B4-BE49-F238E27FC236}">
                <a16:creationId xmlns:a16="http://schemas.microsoft.com/office/drawing/2014/main" id="{E47D2DE0-925C-4F2E-AE42-8FE9F3391654}"/>
              </a:ext>
            </a:extLst>
          </p:cNvPr>
          <p:cNvCxnSpPr>
            <a:cxnSpLocks/>
          </p:cNvCxnSpPr>
          <p:nvPr/>
        </p:nvCxnSpPr>
        <p:spPr>
          <a:xfrm>
            <a:off x="7408610" y="3277181"/>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AE88BC0-D383-4625-83F0-CE66CCAA6DCA}"/>
              </a:ext>
            </a:extLst>
          </p:cNvPr>
          <p:cNvCxnSpPr>
            <a:cxnSpLocks/>
          </p:cNvCxnSpPr>
          <p:nvPr/>
        </p:nvCxnSpPr>
        <p:spPr>
          <a:xfrm>
            <a:off x="9107870" y="3304754"/>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E45B2D7-E587-43CF-A5BB-BF739E8D8022}"/>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設計タンパク質の評価軸</a:t>
            </a:r>
            <a:r>
              <a:rPr lang="ja-JP" altLang="en-US" sz="2700" dirty="0"/>
              <a:t>と本テーマの現状</a:t>
            </a:r>
            <a:endParaRPr kumimoji="1" lang="ja-JP" altLang="en-US" dirty="0"/>
          </a:p>
        </p:txBody>
      </p:sp>
      <p:sp>
        <p:nvSpPr>
          <p:cNvPr id="3" name="スライド番号プレースホルダー 2">
            <a:extLst>
              <a:ext uri="{FF2B5EF4-FFF2-40B4-BE49-F238E27FC236}">
                <a16:creationId xmlns:a16="http://schemas.microsoft.com/office/drawing/2014/main" id="{825FE97C-5170-48A2-9B4E-7C308BCA40E7}"/>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 name="テキスト プレースホルダー 3">
            <a:extLst>
              <a:ext uri="{FF2B5EF4-FFF2-40B4-BE49-F238E27FC236}">
                <a16:creationId xmlns:a16="http://schemas.microsoft.com/office/drawing/2014/main" id="{1EB226CB-A371-4FEF-B8F8-0B6FC6450495}"/>
              </a:ext>
            </a:extLst>
          </p:cNvPr>
          <p:cNvSpPr>
            <a:spLocks noGrp="1"/>
          </p:cNvSpPr>
          <p:nvPr>
            <p:ph type="body" sz="quarter" idx="11"/>
          </p:nvPr>
        </p:nvSpPr>
        <p:spPr>
          <a:xfrm>
            <a:off x="466415" y="869635"/>
            <a:ext cx="11341887" cy="885371"/>
          </a:xfrm>
        </p:spPr>
        <p:txBody>
          <a:bodyPr/>
          <a:lstStyle/>
          <a:p>
            <a:r>
              <a:rPr lang="ja-JP" altLang="en-US" sz="2400" dirty="0"/>
              <a:t>設計タンパク質は新規性と有用性の</a:t>
            </a:r>
            <a:r>
              <a:rPr lang="en-US" altLang="ja-JP" sz="2400" dirty="0"/>
              <a:t>2</a:t>
            </a:r>
            <a:r>
              <a:rPr lang="ja-JP" altLang="en-US" sz="2400" dirty="0"/>
              <a:t>つの評価軸により評価できるが、</a:t>
            </a:r>
            <a:endParaRPr lang="en-US" altLang="ja-JP" sz="2400" dirty="0"/>
          </a:p>
          <a:p>
            <a:r>
              <a:rPr kumimoji="1" lang="ja-JP" altLang="en-US" sz="2400" dirty="0"/>
              <a:t>「機能性の机上評価」が難しく、有用性の高い候補の設計効率を上げることが困難。</a:t>
            </a:r>
          </a:p>
        </p:txBody>
      </p:sp>
      <p:sp>
        <p:nvSpPr>
          <p:cNvPr id="5" name="テキスト ボックス 4">
            <a:extLst>
              <a:ext uri="{FF2B5EF4-FFF2-40B4-BE49-F238E27FC236}">
                <a16:creationId xmlns:a16="http://schemas.microsoft.com/office/drawing/2014/main" id="{0ECF92C2-C0CF-4093-BD30-8FEEC9687423}"/>
              </a:ext>
            </a:extLst>
          </p:cNvPr>
          <p:cNvSpPr txBox="1"/>
          <p:nvPr/>
        </p:nvSpPr>
        <p:spPr>
          <a:xfrm>
            <a:off x="1572461" y="4181715"/>
            <a:ext cx="2727790" cy="369332"/>
          </a:xfrm>
          <a:prstGeom prst="rect">
            <a:avLst/>
          </a:prstGeom>
          <a:noFill/>
        </p:spPr>
        <p:txBody>
          <a:bodyPr wrap="square" rtlCol="0">
            <a:spAutoFit/>
          </a:bodyPr>
          <a:lstStyle/>
          <a:p>
            <a:pPr algn="ctr"/>
            <a:r>
              <a:rPr kumimoji="1" lang="ja-JP" altLang="en-US" b="1" dirty="0"/>
              <a:t>デザインの有用性</a:t>
            </a:r>
          </a:p>
        </p:txBody>
      </p:sp>
      <p:sp>
        <p:nvSpPr>
          <p:cNvPr id="6" name="テキスト ボックス 5">
            <a:extLst>
              <a:ext uri="{FF2B5EF4-FFF2-40B4-BE49-F238E27FC236}">
                <a16:creationId xmlns:a16="http://schemas.microsoft.com/office/drawing/2014/main" id="{6F39FD43-A91F-4CC9-9414-A2E764D632C5}"/>
              </a:ext>
            </a:extLst>
          </p:cNvPr>
          <p:cNvSpPr txBox="1"/>
          <p:nvPr/>
        </p:nvSpPr>
        <p:spPr>
          <a:xfrm>
            <a:off x="1741067" y="1999424"/>
            <a:ext cx="2468756" cy="369332"/>
          </a:xfrm>
          <a:prstGeom prst="rect">
            <a:avLst/>
          </a:prstGeom>
          <a:noFill/>
        </p:spPr>
        <p:txBody>
          <a:bodyPr wrap="square" rtlCol="0">
            <a:spAutoFit/>
          </a:bodyPr>
          <a:lstStyle/>
          <a:p>
            <a:pPr algn="ctr"/>
            <a:r>
              <a:rPr kumimoji="1" lang="ja-JP" altLang="en-US" b="1" dirty="0"/>
              <a:t>デザインの新規性</a:t>
            </a:r>
          </a:p>
        </p:txBody>
      </p:sp>
      <p:sp>
        <p:nvSpPr>
          <p:cNvPr id="7" name="テキスト ボックス 6">
            <a:extLst>
              <a:ext uri="{FF2B5EF4-FFF2-40B4-BE49-F238E27FC236}">
                <a16:creationId xmlns:a16="http://schemas.microsoft.com/office/drawing/2014/main" id="{48FB9B1D-F30F-460A-8433-24B0734A6B66}"/>
              </a:ext>
            </a:extLst>
          </p:cNvPr>
          <p:cNvSpPr txBox="1"/>
          <p:nvPr/>
        </p:nvSpPr>
        <p:spPr>
          <a:xfrm>
            <a:off x="549887" y="4736238"/>
            <a:ext cx="4867821"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対象基質に対する特異的な結合性</a:t>
            </a:r>
            <a:endParaRPr kumimoji="1" lang="en-US" altLang="ja-JP" sz="1400" dirty="0"/>
          </a:p>
          <a:p>
            <a:pPr marL="342900" indent="-342900">
              <a:buFont typeface="Wingdings" panose="05000000000000000000" pitchFamily="2" charset="2"/>
              <a:buChar char="Ø"/>
            </a:pPr>
            <a:r>
              <a:rPr kumimoji="1" lang="ja-JP" altLang="en-US" sz="1600" dirty="0"/>
              <a:t>対象基質の分解効率</a:t>
            </a:r>
            <a:endParaRPr kumimoji="1" lang="en-US" altLang="ja-JP" sz="1600" dirty="0"/>
          </a:p>
          <a:p>
            <a:pPr marL="342900" indent="-342900">
              <a:buFont typeface="Wingdings" panose="05000000000000000000" pitchFamily="2" charset="2"/>
              <a:buChar char="Ø"/>
            </a:pPr>
            <a:r>
              <a:rPr kumimoji="1" lang="ja-JP" altLang="en-US" sz="1600" dirty="0"/>
              <a:t>熱安定性</a:t>
            </a:r>
            <a:endParaRPr kumimoji="1" lang="en-US" altLang="ja-JP" sz="1600" dirty="0"/>
          </a:p>
        </p:txBody>
      </p:sp>
      <p:sp>
        <p:nvSpPr>
          <p:cNvPr id="8" name="テキスト ボックス 7">
            <a:extLst>
              <a:ext uri="{FF2B5EF4-FFF2-40B4-BE49-F238E27FC236}">
                <a16:creationId xmlns:a16="http://schemas.microsoft.com/office/drawing/2014/main" id="{61DA6045-233F-4B1F-A4A4-208163D4CA31}"/>
              </a:ext>
            </a:extLst>
          </p:cNvPr>
          <p:cNvSpPr txBox="1"/>
          <p:nvPr/>
        </p:nvSpPr>
        <p:spPr>
          <a:xfrm>
            <a:off x="553127" y="2621655"/>
            <a:ext cx="4780223"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酵素の利用制限を回避</a:t>
            </a:r>
            <a:endParaRPr kumimoji="1" lang="en-US" altLang="ja-JP" sz="1600" dirty="0"/>
          </a:p>
          <a:p>
            <a:pPr marL="342900" indent="-342900">
              <a:buFont typeface="Wingdings" panose="05000000000000000000" pitchFamily="2" charset="2"/>
              <a:buChar char="Ø"/>
            </a:pPr>
            <a:r>
              <a:rPr kumimoji="1" lang="ja-JP" altLang="en-US" sz="1600" dirty="0"/>
              <a:t>機能可能性を天然物の範囲に狭め過ぎない</a:t>
            </a:r>
            <a:endParaRPr kumimoji="1" lang="en-US" altLang="ja-JP" sz="1600" dirty="0"/>
          </a:p>
          <a:p>
            <a:pPr marL="342900" indent="-342900">
              <a:buFont typeface="Wingdings" panose="05000000000000000000" pitchFamily="2" charset="2"/>
              <a:buChar char="Ø"/>
            </a:pPr>
            <a:r>
              <a:rPr kumimoji="1" lang="ja-JP" altLang="en-US" sz="1600" dirty="0"/>
              <a:t>人間による発見・探索限界からの脱却</a:t>
            </a:r>
          </a:p>
        </p:txBody>
      </p:sp>
      <p:cxnSp>
        <p:nvCxnSpPr>
          <p:cNvPr id="9" name="直線コネクタ 8">
            <a:extLst>
              <a:ext uri="{FF2B5EF4-FFF2-40B4-BE49-F238E27FC236}">
                <a16:creationId xmlns:a16="http://schemas.microsoft.com/office/drawing/2014/main" id="{9A3327D5-F665-4DC3-A83E-0EABAFE1B1B5}"/>
              </a:ext>
            </a:extLst>
          </p:cNvPr>
          <p:cNvCxnSpPr>
            <a:cxnSpLocks/>
          </p:cNvCxnSpPr>
          <p:nvPr/>
        </p:nvCxnSpPr>
        <p:spPr>
          <a:xfrm flipH="1">
            <a:off x="637486" y="2450453"/>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6FDFB7D-4885-403A-B02E-43D88FE34BD3}"/>
              </a:ext>
            </a:extLst>
          </p:cNvPr>
          <p:cNvCxnSpPr>
            <a:cxnSpLocks/>
          </p:cNvCxnSpPr>
          <p:nvPr/>
        </p:nvCxnSpPr>
        <p:spPr>
          <a:xfrm flipH="1">
            <a:off x="548160" y="4642540"/>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EDB7D105-01ED-4E23-B9BD-753E150B1556}"/>
              </a:ext>
            </a:extLst>
          </p:cNvPr>
          <p:cNvGrpSpPr>
            <a:grpSpLocks noChangeAspect="1"/>
          </p:cNvGrpSpPr>
          <p:nvPr/>
        </p:nvGrpSpPr>
        <p:grpSpPr>
          <a:xfrm>
            <a:off x="5584107" y="2880166"/>
            <a:ext cx="6064565" cy="3002880"/>
            <a:chOff x="1726885" y="1846789"/>
            <a:chExt cx="8476586" cy="4197196"/>
          </a:xfrm>
        </p:grpSpPr>
        <p:sp>
          <p:nvSpPr>
            <p:cNvPr id="19" name="正方形/長方形 18">
              <a:extLst>
                <a:ext uri="{FF2B5EF4-FFF2-40B4-BE49-F238E27FC236}">
                  <a16:creationId xmlns:a16="http://schemas.microsoft.com/office/drawing/2014/main" id="{C4BCD6DF-EC3B-4B42-8297-3F0106814C8C}"/>
                </a:ext>
              </a:extLst>
            </p:cNvPr>
            <p:cNvSpPr/>
            <p:nvPr/>
          </p:nvSpPr>
          <p:spPr>
            <a:xfrm>
              <a:off x="2979497" y="2463643"/>
              <a:ext cx="2108951" cy="255765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sp>
          <p:nvSpPr>
            <p:cNvPr id="20" name="正方形/長方形 19">
              <a:extLst>
                <a:ext uri="{FF2B5EF4-FFF2-40B4-BE49-F238E27FC236}">
                  <a16:creationId xmlns:a16="http://schemas.microsoft.com/office/drawing/2014/main" id="{CC4488B8-9607-4FCD-98C6-B3CCB4447C13}"/>
                </a:ext>
              </a:extLst>
            </p:cNvPr>
            <p:cNvSpPr/>
            <p:nvPr/>
          </p:nvSpPr>
          <p:spPr>
            <a:xfrm>
              <a:off x="4408170" y="4392745"/>
              <a:ext cx="5362513" cy="1651235"/>
            </a:xfrm>
            <a:prstGeom prst="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cxnSp>
          <p:nvCxnSpPr>
            <p:cNvPr id="21" name="直線コネクタ 20">
              <a:extLst>
                <a:ext uri="{FF2B5EF4-FFF2-40B4-BE49-F238E27FC236}">
                  <a16:creationId xmlns:a16="http://schemas.microsoft.com/office/drawing/2014/main" id="{D8BED51E-9C16-48DB-A195-520CDA709996}"/>
                </a:ext>
              </a:extLst>
            </p:cNvPr>
            <p:cNvCxnSpPr>
              <a:cxnSpLocks/>
            </p:cNvCxnSpPr>
            <p:nvPr/>
          </p:nvCxnSpPr>
          <p:spPr>
            <a:xfrm>
              <a:off x="2943776" y="2402954"/>
              <a:ext cx="0" cy="3641031"/>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DF8AF74-801F-49FB-B398-DA9E09919CE4}"/>
                </a:ext>
              </a:extLst>
            </p:cNvPr>
            <p:cNvCxnSpPr>
              <a:cxnSpLocks/>
            </p:cNvCxnSpPr>
            <p:nvPr/>
          </p:nvCxnSpPr>
          <p:spPr>
            <a:xfrm flipH="1">
              <a:off x="2943776" y="2407786"/>
              <a:ext cx="682694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6A95C65-62E1-4E48-9B24-9D2B2C5C7650}"/>
                </a:ext>
              </a:extLst>
            </p:cNvPr>
            <p:cNvSpPr txBox="1"/>
            <p:nvPr/>
          </p:nvSpPr>
          <p:spPr>
            <a:xfrm>
              <a:off x="5519517" y="1846789"/>
              <a:ext cx="1675458" cy="322639"/>
            </a:xfrm>
            <a:prstGeom prst="rect">
              <a:avLst/>
            </a:prstGeom>
            <a:noFill/>
          </p:spPr>
          <p:txBody>
            <a:bodyPr wrap="square" rtlCol="0">
              <a:spAutoFit/>
            </a:bodyPr>
            <a:lstStyle/>
            <a:p>
              <a:pPr algn="ctr"/>
              <a:r>
                <a:rPr kumimoji="1" lang="ja-JP" altLang="en-US" sz="900" b="1" dirty="0"/>
                <a:t>デザインの新規性</a:t>
              </a:r>
            </a:p>
          </p:txBody>
        </p:sp>
        <p:sp>
          <p:nvSpPr>
            <p:cNvPr id="24" name="テキスト ボックス 23">
              <a:extLst>
                <a:ext uri="{FF2B5EF4-FFF2-40B4-BE49-F238E27FC236}">
                  <a16:creationId xmlns:a16="http://schemas.microsoft.com/office/drawing/2014/main" id="{4B1A0069-D08B-48AD-95CE-89769498D616}"/>
                </a:ext>
              </a:extLst>
            </p:cNvPr>
            <p:cNvSpPr txBox="1"/>
            <p:nvPr/>
          </p:nvSpPr>
          <p:spPr>
            <a:xfrm>
              <a:off x="2273830" y="3368129"/>
              <a:ext cx="451695" cy="1619784"/>
            </a:xfrm>
            <a:prstGeom prst="rect">
              <a:avLst/>
            </a:prstGeom>
            <a:noFill/>
          </p:spPr>
          <p:txBody>
            <a:bodyPr vert="vert270" wrap="square" rtlCol="0">
              <a:spAutoFit/>
            </a:bodyPr>
            <a:lstStyle/>
            <a:p>
              <a:pPr algn="ctr"/>
              <a:r>
                <a:rPr kumimoji="1" lang="ja-JP" altLang="en-US" sz="900" b="1" dirty="0"/>
                <a:t>デザインの有用性</a:t>
              </a:r>
            </a:p>
          </p:txBody>
        </p:sp>
        <p:sp>
          <p:nvSpPr>
            <p:cNvPr id="25" name="テキスト ボックス 24">
              <a:extLst>
                <a:ext uri="{FF2B5EF4-FFF2-40B4-BE49-F238E27FC236}">
                  <a16:creationId xmlns:a16="http://schemas.microsoft.com/office/drawing/2014/main" id="{A8400A51-BEC7-47DA-B438-4020B07D7415}"/>
                </a:ext>
              </a:extLst>
            </p:cNvPr>
            <p:cNvSpPr txBox="1"/>
            <p:nvPr/>
          </p:nvSpPr>
          <p:spPr>
            <a:xfrm>
              <a:off x="8577173" y="1848951"/>
              <a:ext cx="1494691" cy="322639"/>
            </a:xfrm>
            <a:prstGeom prst="rect">
              <a:avLst/>
            </a:prstGeom>
            <a:noFill/>
          </p:spPr>
          <p:txBody>
            <a:bodyPr wrap="square" rtlCol="0">
              <a:spAutoFit/>
            </a:bodyPr>
            <a:lstStyle/>
            <a:p>
              <a:pPr algn="ctr"/>
              <a:r>
                <a:rPr kumimoji="1" lang="ja-JP" altLang="en-US" sz="900" dirty="0"/>
                <a:t>既知配列から遠い</a:t>
              </a:r>
            </a:p>
          </p:txBody>
        </p:sp>
        <p:sp>
          <p:nvSpPr>
            <p:cNvPr id="26" name="テキスト ボックス 25">
              <a:extLst>
                <a:ext uri="{FF2B5EF4-FFF2-40B4-BE49-F238E27FC236}">
                  <a16:creationId xmlns:a16="http://schemas.microsoft.com/office/drawing/2014/main" id="{36B13D6A-BAC1-4F21-8749-F4446564F373}"/>
                </a:ext>
              </a:extLst>
            </p:cNvPr>
            <p:cNvSpPr txBox="1"/>
            <p:nvPr/>
          </p:nvSpPr>
          <p:spPr>
            <a:xfrm>
              <a:off x="2867398" y="1865883"/>
              <a:ext cx="1566683" cy="322639"/>
            </a:xfrm>
            <a:prstGeom prst="rect">
              <a:avLst/>
            </a:prstGeom>
            <a:noFill/>
          </p:spPr>
          <p:txBody>
            <a:bodyPr wrap="square" rtlCol="0">
              <a:spAutoFit/>
            </a:bodyPr>
            <a:lstStyle/>
            <a:p>
              <a:pPr algn="ctr"/>
              <a:r>
                <a:rPr kumimoji="1" lang="ja-JP" altLang="en-US" sz="900" dirty="0"/>
                <a:t>既知配列に近い</a:t>
              </a:r>
            </a:p>
          </p:txBody>
        </p:sp>
        <p:sp>
          <p:nvSpPr>
            <p:cNvPr id="27" name="テキスト ボックス 26">
              <a:extLst>
                <a:ext uri="{FF2B5EF4-FFF2-40B4-BE49-F238E27FC236}">
                  <a16:creationId xmlns:a16="http://schemas.microsoft.com/office/drawing/2014/main" id="{2B72CF45-C53D-48C8-997B-95AACB7ACC6B}"/>
                </a:ext>
              </a:extLst>
            </p:cNvPr>
            <p:cNvSpPr txBox="1"/>
            <p:nvPr/>
          </p:nvSpPr>
          <p:spPr>
            <a:xfrm>
              <a:off x="1726885" y="2490712"/>
              <a:ext cx="1136850" cy="322639"/>
            </a:xfrm>
            <a:prstGeom prst="rect">
              <a:avLst/>
            </a:prstGeom>
            <a:noFill/>
          </p:spPr>
          <p:txBody>
            <a:bodyPr wrap="square" rtlCol="0">
              <a:spAutoFit/>
            </a:bodyPr>
            <a:lstStyle/>
            <a:p>
              <a:pPr algn="ctr"/>
              <a:r>
                <a:rPr kumimoji="1" lang="ja-JP" altLang="en-US" sz="900" dirty="0"/>
                <a:t>機能無し</a:t>
              </a:r>
            </a:p>
          </p:txBody>
        </p:sp>
        <p:sp>
          <p:nvSpPr>
            <p:cNvPr id="28" name="テキスト ボックス 27">
              <a:extLst>
                <a:ext uri="{FF2B5EF4-FFF2-40B4-BE49-F238E27FC236}">
                  <a16:creationId xmlns:a16="http://schemas.microsoft.com/office/drawing/2014/main" id="{4B672806-79A7-4BB5-9795-6AC35391A492}"/>
                </a:ext>
              </a:extLst>
            </p:cNvPr>
            <p:cNvSpPr txBox="1"/>
            <p:nvPr/>
          </p:nvSpPr>
          <p:spPr>
            <a:xfrm>
              <a:off x="1726885" y="5630952"/>
              <a:ext cx="1136850" cy="322639"/>
            </a:xfrm>
            <a:prstGeom prst="rect">
              <a:avLst/>
            </a:prstGeom>
            <a:noFill/>
          </p:spPr>
          <p:txBody>
            <a:bodyPr wrap="square" rtlCol="0">
              <a:spAutoFit/>
            </a:bodyPr>
            <a:lstStyle/>
            <a:p>
              <a:pPr algn="ctr"/>
              <a:r>
                <a:rPr kumimoji="1" lang="ja-JP" altLang="en-US" sz="900" dirty="0"/>
                <a:t>機能有り</a:t>
              </a:r>
            </a:p>
          </p:txBody>
        </p:sp>
        <p:sp>
          <p:nvSpPr>
            <p:cNvPr id="29" name="テキスト ボックス 28">
              <a:extLst>
                <a:ext uri="{FF2B5EF4-FFF2-40B4-BE49-F238E27FC236}">
                  <a16:creationId xmlns:a16="http://schemas.microsoft.com/office/drawing/2014/main" id="{3F28BFEA-B027-485C-9253-3F9C802B9ED9}"/>
                </a:ext>
              </a:extLst>
            </p:cNvPr>
            <p:cNvSpPr txBox="1"/>
            <p:nvPr/>
          </p:nvSpPr>
          <p:spPr>
            <a:xfrm>
              <a:off x="6791908" y="4509825"/>
              <a:ext cx="595035" cy="322639"/>
            </a:xfrm>
            <a:prstGeom prst="rect">
              <a:avLst/>
            </a:prstGeom>
            <a:noFill/>
          </p:spPr>
          <p:txBody>
            <a:bodyPr wrap="square" rtlCol="0">
              <a:spAutoFit/>
            </a:bodyPr>
            <a:lstStyle/>
            <a:p>
              <a:pPr algn="ctr"/>
              <a:r>
                <a:rPr kumimoji="1" lang="ja-JP" altLang="en-US" sz="900" b="1" dirty="0"/>
                <a:t>理想</a:t>
              </a:r>
            </a:p>
          </p:txBody>
        </p:sp>
        <p:sp>
          <p:nvSpPr>
            <p:cNvPr id="30" name="テキスト ボックス 29">
              <a:extLst>
                <a:ext uri="{FF2B5EF4-FFF2-40B4-BE49-F238E27FC236}">
                  <a16:creationId xmlns:a16="http://schemas.microsoft.com/office/drawing/2014/main" id="{BB4F991A-9FBB-4DCD-8EDC-3D5FDCB6BF08}"/>
                </a:ext>
              </a:extLst>
            </p:cNvPr>
            <p:cNvSpPr txBox="1"/>
            <p:nvPr/>
          </p:nvSpPr>
          <p:spPr>
            <a:xfrm>
              <a:off x="3197201" y="2844316"/>
              <a:ext cx="1550985" cy="322639"/>
            </a:xfrm>
            <a:prstGeom prst="rect">
              <a:avLst/>
            </a:prstGeom>
            <a:noFill/>
          </p:spPr>
          <p:txBody>
            <a:bodyPr wrap="square" rtlCol="0">
              <a:spAutoFit/>
            </a:bodyPr>
            <a:lstStyle/>
            <a:p>
              <a:pPr algn="ctr"/>
              <a:r>
                <a:rPr kumimoji="1" lang="ja-JP" altLang="en-US" sz="900" b="1" dirty="0"/>
                <a:t>本テーマの現状</a:t>
              </a:r>
            </a:p>
          </p:txBody>
        </p:sp>
        <p:sp>
          <p:nvSpPr>
            <p:cNvPr id="31" name="テキスト ボックス 30">
              <a:extLst>
                <a:ext uri="{FF2B5EF4-FFF2-40B4-BE49-F238E27FC236}">
                  <a16:creationId xmlns:a16="http://schemas.microsoft.com/office/drawing/2014/main" id="{365A1B1D-6A7D-4D2E-97FC-A733035655E8}"/>
                </a:ext>
              </a:extLst>
            </p:cNvPr>
            <p:cNvSpPr txBox="1"/>
            <p:nvPr/>
          </p:nvSpPr>
          <p:spPr>
            <a:xfrm>
              <a:off x="8787699" y="2107587"/>
              <a:ext cx="1415772" cy="301131"/>
            </a:xfrm>
            <a:prstGeom prst="rect">
              <a:avLst/>
            </a:prstGeom>
            <a:noFill/>
          </p:spPr>
          <p:txBody>
            <a:bodyPr wrap="square" rtlCol="0">
              <a:spAutoFit/>
            </a:bodyPr>
            <a:lstStyle/>
            <a:p>
              <a:pPr algn="ctr"/>
              <a:r>
                <a:rPr kumimoji="1" lang="ja-JP" altLang="en-US" sz="800" dirty="0"/>
                <a:t>（斬新な設計）</a:t>
              </a:r>
            </a:p>
          </p:txBody>
        </p:sp>
        <p:sp>
          <p:nvSpPr>
            <p:cNvPr id="32" name="テキスト ボックス 31">
              <a:extLst>
                <a:ext uri="{FF2B5EF4-FFF2-40B4-BE49-F238E27FC236}">
                  <a16:creationId xmlns:a16="http://schemas.microsoft.com/office/drawing/2014/main" id="{9EA5B00C-7809-4B03-941C-73341F02D800}"/>
                </a:ext>
              </a:extLst>
            </p:cNvPr>
            <p:cNvSpPr txBox="1"/>
            <p:nvPr/>
          </p:nvSpPr>
          <p:spPr>
            <a:xfrm>
              <a:off x="2807784" y="2105798"/>
              <a:ext cx="1415772" cy="301131"/>
            </a:xfrm>
            <a:prstGeom prst="rect">
              <a:avLst/>
            </a:prstGeom>
            <a:noFill/>
          </p:spPr>
          <p:txBody>
            <a:bodyPr wrap="square" rtlCol="0">
              <a:spAutoFit/>
            </a:bodyPr>
            <a:lstStyle/>
            <a:p>
              <a:pPr algn="ctr"/>
              <a:r>
                <a:rPr kumimoji="1" lang="ja-JP" altLang="en-US" sz="800" dirty="0"/>
                <a:t>（堅実な設計）</a:t>
              </a:r>
            </a:p>
          </p:txBody>
        </p:sp>
        <p:sp>
          <p:nvSpPr>
            <p:cNvPr id="33" name="テキスト ボックス 32">
              <a:extLst>
                <a:ext uri="{FF2B5EF4-FFF2-40B4-BE49-F238E27FC236}">
                  <a16:creationId xmlns:a16="http://schemas.microsoft.com/office/drawing/2014/main" id="{B33E1AA8-C518-44A7-90CC-8D50F8ADDEBA}"/>
                </a:ext>
              </a:extLst>
            </p:cNvPr>
            <p:cNvSpPr txBox="1"/>
            <p:nvPr/>
          </p:nvSpPr>
          <p:spPr>
            <a:xfrm>
              <a:off x="3633862" y="2440246"/>
              <a:ext cx="800219" cy="279622"/>
            </a:xfrm>
            <a:prstGeom prst="rect">
              <a:avLst/>
            </a:prstGeom>
            <a:noFill/>
          </p:spPr>
          <p:txBody>
            <a:bodyPr wrap="square" rtlCol="0">
              <a:spAutoFit/>
            </a:bodyPr>
            <a:lstStyle/>
            <a:p>
              <a:pPr algn="ctr"/>
              <a:r>
                <a:rPr kumimoji="1" lang="ja-JP" altLang="en-US" sz="700" dirty="0"/>
                <a:t>側鎖改変</a:t>
              </a:r>
            </a:p>
          </p:txBody>
        </p:sp>
        <p:sp>
          <p:nvSpPr>
            <p:cNvPr id="34" name="テキスト ボックス 33">
              <a:extLst>
                <a:ext uri="{FF2B5EF4-FFF2-40B4-BE49-F238E27FC236}">
                  <a16:creationId xmlns:a16="http://schemas.microsoft.com/office/drawing/2014/main" id="{5CB75536-AC94-4AD3-8B46-C5F01BDDB408}"/>
                </a:ext>
              </a:extLst>
            </p:cNvPr>
            <p:cNvSpPr txBox="1"/>
            <p:nvPr/>
          </p:nvSpPr>
          <p:spPr>
            <a:xfrm>
              <a:off x="5533943" y="2440246"/>
              <a:ext cx="1646607" cy="279622"/>
            </a:xfrm>
            <a:prstGeom prst="rect">
              <a:avLst/>
            </a:prstGeom>
            <a:noFill/>
          </p:spPr>
          <p:txBody>
            <a:bodyPr wrap="square" rtlCol="0">
              <a:spAutoFit/>
            </a:bodyPr>
            <a:lstStyle/>
            <a:p>
              <a:pPr algn="ctr"/>
              <a:r>
                <a:rPr kumimoji="1" lang="ja-JP" altLang="en-US" sz="700" dirty="0"/>
                <a:t>配列長固定・足場生成</a:t>
              </a:r>
            </a:p>
          </p:txBody>
        </p:sp>
        <p:sp>
          <p:nvSpPr>
            <p:cNvPr id="35" name="テキスト ボックス 34">
              <a:extLst>
                <a:ext uri="{FF2B5EF4-FFF2-40B4-BE49-F238E27FC236}">
                  <a16:creationId xmlns:a16="http://schemas.microsoft.com/office/drawing/2014/main" id="{EAC21F67-368B-442A-B032-B74FD0A95E83}"/>
                </a:ext>
              </a:extLst>
            </p:cNvPr>
            <p:cNvSpPr txBox="1"/>
            <p:nvPr/>
          </p:nvSpPr>
          <p:spPr>
            <a:xfrm>
              <a:off x="7869658" y="2440246"/>
              <a:ext cx="1646607" cy="279622"/>
            </a:xfrm>
            <a:prstGeom prst="rect">
              <a:avLst/>
            </a:prstGeom>
            <a:noFill/>
          </p:spPr>
          <p:txBody>
            <a:bodyPr wrap="square" rtlCol="0">
              <a:spAutoFit/>
            </a:bodyPr>
            <a:lstStyle/>
            <a:p>
              <a:pPr algn="ctr"/>
              <a:r>
                <a:rPr kumimoji="1" lang="ja-JP" altLang="en-US" sz="700" dirty="0"/>
                <a:t>配列長可変・足場生成</a:t>
              </a:r>
            </a:p>
          </p:txBody>
        </p:sp>
        <p:sp>
          <p:nvSpPr>
            <p:cNvPr id="36" name="テキスト ボックス 35">
              <a:extLst>
                <a:ext uri="{FF2B5EF4-FFF2-40B4-BE49-F238E27FC236}">
                  <a16:creationId xmlns:a16="http://schemas.microsoft.com/office/drawing/2014/main" id="{2D034F0B-68C4-48C0-A1E6-2E902E07F730}"/>
                </a:ext>
              </a:extLst>
            </p:cNvPr>
            <p:cNvSpPr txBox="1"/>
            <p:nvPr/>
          </p:nvSpPr>
          <p:spPr>
            <a:xfrm>
              <a:off x="2990325" y="5461675"/>
              <a:ext cx="1148649" cy="322639"/>
            </a:xfrm>
            <a:prstGeom prst="rect">
              <a:avLst/>
            </a:prstGeom>
            <a:noFill/>
          </p:spPr>
          <p:txBody>
            <a:bodyPr wrap="square" rtlCol="0">
              <a:spAutoFit/>
            </a:bodyPr>
            <a:lstStyle/>
            <a:p>
              <a:pPr algn="ctr"/>
              <a:r>
                <a:rPr kumimoji="1" lang="en-US" altLang="ja-JP" sz="900" b="1" dirty="0"/>
                <a:t>Wild-Type</a:t>
              </a:r>
              <a:endParaRPr kumimoji="1" lang="ja-JP" altLang="en-US" sz="900" b="1" dirty="0"/>
            </a:p>
          </p:txBody>
        </p:sp>
        <p:sp>
          <p:nvSpPr>
            <p:cNvPr id="17" name="吹き出し: 四角形 16">
              <a:extLst>
                <a:ext uri="{FF2B5EF4-FFF2-40B4-BE49-F238E27FC236}">
                  <a16:creationId xmlns:a16="http://schemas.microsoft.com/office/drawing/2014/main" id="{973A24B6-0CA2-4171-8556-05D2598777A0}"/>
                </a:ext>
              </a:extLst>
            </p:cNvPr>
            <p:cNvSpPr/>
            <p:nvPr/>
          </p:nvSpPr>
          <p:spPr>
            <a:xfrm>
              <a:off x="4985215" y="5201907"/>
              <a:ext cx="4341092" cy="670473"/>
            </a:xfrm>
            <a:prstGeom prst="wedgeRectCallout">
              <a:avLst>
                <a:gd name="adj1" fmla="val 2411"/>
                <a:gd name="adj2" fmla="val -94782"/>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目標の機能性を確実に実現しながら、</a:t>
              </a:r>
              <a:endParaRPr kumimoji="1" lang="en-US" altLang="ja-JP" sz="1000" dirty="0">
                <a:solidFill>
                  <a:schemeClr val="tx1"/>
                </a:solidFill>
              </a:endParaRPr>
            </a:p>
            <a:p>
              <a:pPr algn="ctr"/>
              <a:r>
                <a:rPr kumimoji="1" lang="ja-JP" altLang="en-US" sz="1000" dirty="0">
                  <a:solidFill>
                    <a:schemeClr val="tx1"/>
                  </a:solidFill>
                </a:rPr>
                <a:t>既知のタンパク質とは異なる新規性・有用性を追い求める</a:t>
              </a:r>
            </a:p>
          </p:txBody>
        </p:sp>
        <p:sp>
          <p:nvSpPr>
            <p:cNvPr id="16" name="吹き出し: 四角形 15">
              <a:extLst>
                <a:ext uri="{FF2B5EF4-FFF2-40B4-BE49-F238E27FC236}">
                  <a16:creationId xmlns:a16="http://schemas.microsoft.com/office/drawing/2014/main" id="{FE5CBF5E-E1C8-40A8-BEE2-6EC684304E9F}"/>
                </a:ext>
              </a:extLst>
            </p:cNvPr>
            <p:cNvSpPr/>
            <p:nvPr/>
          </p:nvSpPr>
          <p:spPr>
            <a:xfrm>
              <a:off x="5180677" y="3041074"/>
              <a:ext cx="3686400" cy="670473"/>
            </a:xfrm>
            <a:prstGeom prst="wedgeRectCallout">
              <a:avLst>
                <a:gd name="adj1" fmla="val -69535"/>
                <a:gd name="adj2" fmla="val 3975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rPr>
                <a:t>WT</a:t>
              </a:r>
              <a:r>
                <a:rPr kumimoji="1" lang="ja-JP" altLang="en-US" sz="1000" dirty="0">
                  <a:solidFill>
                    <a:schemeClr val="tx1"/>
                  </a:solidFill>
                </a:rPr>
                <a:t>から側鎖を一部改変する範囲で探索。</a:t>
              </a:r>
              <a:endParaRPr kumimoji="1" lang="en-US" altLang="ja-JP" sz="1000" dirty="0">
                <a:solidFill>
                  <a:schemeClr val="tx1"/>
                </a:solidFill>
              </a:endParaRPr>
            </a:p>
            <a:p>
              <a:pPr algn="ctr"/>
              <a:r>
                <a:rPr kumimoji="1" lang="ja-JP" altLang="en-US" sz="1000" dirty="0">
                  <a:solidFill>
                    <a:schemeClr val="tx1"/>
                  </a:solidFill>
                </a:rPr>
                <a:t>機能性の机上評価が難しく、有用性の高い</a:t>
              </a:r>
              <a:endParaRPr kumimoji="1" lang="en-US" altLang="ja-JP" sz="1000" dirty="0">
                <a:solidFill>
                  <a:schemeClr val="tx1"/>
                </a:solidFill>
              </a:endParaRPr>
            </a:p>
            <a:p>
              <a:pPr algn="ctr"/>
              <a:r>
                <a:rPr kumimoji="1" lang="ja-JP" altLang="en-US" sz="1000" dirty="0">
                  <a:solidFill>
                    <a:schemeClr val="tx1"/>
                  </a:solidFill>
                </a:rPr>
                <a:t>候補の設計効率が低い</a:t>
              </a:r>
            </a:p>
          </p:txBody>
        </p:sp>
      </p:grpSp>
      <p:sp>
        <p:nvSpPr>
          <p:cNvPr id="41" name="テキスト ボックス 40">
            <a:extLst>
              <a:ext uri="{FF2B5EF4-FFF2-40B4-BE49-F238E27FC236}">
                <a16:creationId xmlns:a16="http://schemas.microsoft.com/office/drawing/2014/main" id="{E77B7823-A47C-44B8-9B72-1930CA7A589D}"/>
              </a:ext>
            </a:extLst>
          </p:cNvPr>
          <p:cNvSpPr txBox="1"/>
          <p:nvPr/>
        </p:nvSpPr>
        <p:spPr>
          <a:xfrm>
            <a:off x="1646705" y="3639734"/>
            <a:ext cx="4009983" cy="338554"/>
          </a:xfrm>
          <a:prstGeom prst="rect">
            <a:avLst/>
          </a:prstGeom>
          <a:noFill/>
        </p:spPr>
        <p:txBody>
          <a:bodyPr wrap="square">
            <a:spAutoFit/>
          </a:bodyPr>
          <a:lstStyle/>
          <a:p>
            <a:r>
              <a:rPr lang="ja-JP" altLang="en-US" sz="1600" dirty="0"/>
              <a:t>タンパク質候補を生成（</a:t>
            </a:r>
            <a:r>
              <a:rPr lang="en-US" altLang="ja-JP" sz="1600" dirty="0"/>
              <a:t>A</a:t>
            </a:r>
            <a:r>
              <a:rPr lang="ja-JP" altLang="en-US" sz="1600" dirty="0"/>
              <a:t>）により実現</a:t>
            </a:r>
          </a:p>
        </p:txBody>
      </p:sp>
      <p:sp>
        <p:nvSpPr>
          <p:cNvPr id="43" name="テキスト ボックス 42">
            <a:extLst>
              <a:ext uri="{FF2B5EF4-FFF2-40B4-BE49-F238E27FC236}">
                <a16:creationId xmlns:a16="http://schemas.microsoft.com/office/drawing/2014/main" id="{47E4E799-A189-4DE9-BAC3-A36C99476580}"/>
              </a:ext>
            </a:extLst>
          </p:cNvPr>
          <p:cNvSpPr txBox="1"/>
          <p:nvPr/>
        </p:nvSpPr>
        <p:spPr>
          <a:xfrm>
            <a:off x="1709547" y="5773078"/>
            <a:ext cx="3874560" cy="338554"/>
          </a:xfrm>
          <a:prstGeom prst="rect">
            <a:avLst/>
          </a:prstGeom>
          <a:noFill/>
        </p:spPr>
        <p:txBody>
          <a:bodyPr wrap="square">
            <a:spAutoFit/>
          </a:bodyPr>
          <a:lstStyle/>
          <a:p>
            <a:r>
              <a:rPr lang="ja-JP" altLang="en-US" sz="1600" dirty="0"/>
              <a:t>機能性の机上評価（</a:t>
            </a:r>
            <a:r>
              <a:rPr lang="en-US" altLang="ja-JP" sz="1600" dirty="0"/>
              <a:t>B,C</a:t>
            </a:r>
            <a:r>
              <a:rPr lang="ja-JP" altLang="en-US" sz="1600" dirty="0"/>
              <a:t>）により実現</a:t>
            </a:r>
          </a:p>
        </p:txBody>
      </p:sp>
      <p:sp>
        <p:nvSpPr>
          <p:cNvPr id="44" name="矢印: 右 43">
            <a:extLst>
              <a:ext uri="{FF2B5EF4-FFF2-40B4-BE49-F238E27FC236}">
                <a16:creationId xmlns:a16="http://schemas.microsoft.com/office/drawing/2014/main" id="{5D910118-5B12-4F0C-A131-A43CC8D8719B}"/>
              </a:ext>
            </a:extLst>
          </p:cNvPr>
          <p:cNvSpPr/>
          <p:nvPr/>
        </p:nvSpPr>
        <p:spPr>
          <a:xfrm>
            <a:off x="1327977" y="3589503"/>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5" name="矢印: 右 44">
            <a:extLst>
              <a:ext uri="{FF2B5EF4-FFF2-40B4-BE49-F238E27FC236}">
                <a16:creationId xmlns:a16="http://schemas.microsoft.com/office/drawing/2014/main" id="{A3BB4DE3-D2AA-4F42-AA1A-CBCBCAB216F3}"/>
              </a:ext>
            </a:extLst>
          </p:cNvPr>
          <p:cNvSpPr/>
          <p:nvPr/>
        </p:nvSpPr>
        <p:spPr>
          <a:xfrm>
            <a:off x="1327977" y="5712221"/>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1" name="テキスト ボックス 10">
            <a:extLst>
              <a:ext uri="{FF2B5EF4-FFF2-40B4-BE49-F238E27FC236}">
                <a16:creationId xmlns:a16="http://schemas.microsoft.com/office/drawing/2014/main" id="{57F222D6-5502-4F56-8A7F-B575F05A2D15}"/>
              </a:ext>
            </a:extLst>
          </p:cNvPr>
          <p:cNvSpPr txBox="1"/>
          <p:nvPr/>
        </p:nvSpPr>
        <p:spPr>
          <a:xfrm>
            <a:off x="6898934" y="5999096"/>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10%</a:t>
            </a:r>
            <a:r>
              <a:rPr kumimoji="1" lang="ja-JP" altLang="en-US" sz="900" b="1" dirty="0">
                <a:solidFill>
                  <a:schemeClr val="accent6"/>
                </a:solidFill>
              </a:rPr>
              <a:t>ライン</a:t>
            </a:r>
          </a:p>
        </p:txBody>
      </p:sp>
      <p:sp>
        <p:nvSpPr>
          <p:cNvPr id="37" name="テキスト ボックス 36">
            <a:extLst>
              <a:ext uri="{FF2B5EF4-FFF2-40B4-BE49-F238E27FC236}">
                <a16:creationId xmlns:a16="http://schemas.microsoft.com/office/drawing/2014/main" id="{AD34F8DC-0812-4C8C-A23D-CD880A4C7388}"/>
              </a:ext>
            </a:extLst>
          </p:cNvPr>
          <p:cNvSpPr txBox="1"/>
          <p:nvPr/>
        </p:nvSpPr>
        <p:spPr>
          <a:xfrm>
            <a:off x="8568875" y="6016435"/>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70%</a:t>
            </a:r>
            <a:r>
              <a:rPr kumimoji="1" lang="ja-JP" altLang="en-US" sz="900" b="1" dirty="0">
                <a:solidFill>
                  <a:schemeClr val="accent6"/>
                </a:solidFill>
              </a:rPr>
              <a:t>ライン</a:t>
            </a:r>
          </a:p>
        </p:txBody>
      </p:sp>
      <p:sp>
        <p:nvSpPr>
          <p:cNvPr id="18" name="テキスト ボックス 17">
            <a:extLst>
              <a:ext uri="{FF2B5EF4-FFF2-40B4-BE49-F238E27FC236}">
                <a16:creationId xmlns:a16="http://schemas.microsoft.com/office/drawing/2014/main" id="{738DBED6-F09A-4920-ACAA-8CDDFBB7B341}"/>
              </a:ext>
            </a:extLst>
          </p:cNvPr>
          <p:cNvSpPr txBox="1"/>
          <p:nvPr/>
        </p:nvSpPr>
        <p:spPr>
          <a:xfrm>
            <a:off x="6291553" y="2154184"/>
            <a:ext cx="5407249" cy="461665"/>
          </a:xfrm>
          <a:prstGeom prst="rect">
            <a:avLst/>
          </a:prstGeom>
          <a:noFill/>
        </p:spPr>
        <p:txBody>
          <a:bodyPr wrap="none" rtlCol="0">
            <a:spAutoFit/>
          </a:bodyPr>
          <a:lstStyle/>
          <a:p>
            <a:r>
              <a:rPr kumimoji="1" lang="ja-JP" altLang="en-US" sz="1200" dirty="0"/>
              <a:t>現在の技術でも</a:t>
            </a:r>
            <a:r>
              <a:rPr kumimoji="1" lang="en-US" altLang="ja-JP" sz="1200" dirty="0"/>
              <a:t>Wild-type</a:t>
            </a:r>
            <a:r>
              <a:rPr kumimoji="1" lang="ja-JP" altLang="en-US" sz="1200" dirty="0"/>
              <a:t>から</a:t>
            </a:r>
            <a:r>
              <a:rPr kumimoji="1" lang="en-US" altLang="ja-JP" sz="1200" dirty="0"/>
              <a:t>10-30%</a:t>
            </a:r>
            <a:r>
              <a:rPr kumimoji="1" lang="ja-JP" altLang="en-US" sz="1200" dirty="0"/>
              <a:t>の改変（</a:t>
            </a:r>
            <a:r>
              <a:rPr kumimoji="1" lang="en-US" altLang="ja-JP" sz="1200" dirty="0"/>
              <a:t>3-13</a:t>
            </a:r>
            <a:r>
              <a:rPr kumimoji="1" lang="ja-JP" altLang="en-US" sz="1200" dirty="0"/>
              <a:t>残基</a:t>
            </a:r>
            <a:r>
              <a:rPr kumimoji="1" lang="en-US" altLang="ja-JP" sz="1200" dirty="0"/>
              <a:t>/36</a:t>
            </a:r>
            <a:r>
              <a:rPr kumimoji="1" lang="ja-JP" altLang="en-US" sz="1200" dirty="0"/>
              <a:t>残基の改変）は可能。</a:t>
            </a:r>
            <a:endParaRPr kumimoji="1" lang="en-US" altLang="ja-JP" sz="1200" dirty="0"/>
          </a:p>
          <a:p>
            <a:r>
              <a:rPr kumimoji="1" lang="ja-JP" altLang="en-US" sz="1200" dirty="0"/>
              <a:t>ただし、「機能性の机上評価」が難しく、理想とのギャップを埋めるのは困難。</a:t>
            </a:r>
          </a:p>
        </p:txBody>
      </p:sp>
      <p:sp>
        <p:nvSpPr>
          <p:cNvPr id="38" name="矢印: 右 37">
            <a:extLst>
              <a:ext uri="{FF2B5EF4-FFF2-40B4-BE49-F238E27FC236}">
                <a16:creationId xmlns:a16="http://schemas.microsoft.com/office/drawing/2014/main" id="{9641E14D-D11D-4BB1-8527-1E9A6636AE75}"/>
              </a:ext>
            </a:extLst>
          </p:cNvPr>
          <p:cNvSpPr/>
          <p:nvPr/>
        </p:nvSpPr>
        <p:spPr>
          <a:xfrm rot="1587973">
            <a:off x="7680859" y="4547604"/>
            <a:ext cx="585784" cy="5541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83101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646331"/>
          </a:xfrm>
        </p:spPr>
        <p:txBody>
          <a:bodyPr/>
          <a:lstStyle/>
          <a:p>
            <a:r>
              <a:rPr kumimoji="1" lang="ja-JP" altLang="en-US" sz="2000" dirty="0">
                <a:solidFill>
                  <a:schemeClr val="tx1"/>
                </a:solidFill>
              </a:rPr>
              <a:t>計算機による設計といっても方法論は複数ある。設計対象をセルロース結合性タンパク質に絞り、</a:t>
            </a:r>
            <a:r>
              <a:rPr lang="ja-JP" altLang="en-US" sz="2000" dirty="0">
                <a:solidFill>
                  <a:schemeClr val="tx1"/>
                </a:solidFill>
              </a:rPr>
              <a:t>テーマ開始</a:t>
            </a:r>
            <a:r>
              <a:rPr kumimoji="1" lang="ja-JP" altLang="en-US" sz="2000" dirty="0">
                <a:solidFill>
                  <a:schemeClr val="tx1"/>
                </a:solidFill>
              </a:rPr>
              <a:t>時点で有力な手法を組み合わせて、コンセプトをまず具体化してみる</a:t>
            </a:r>
            <a:endParaRPr kumimoji="1" lang="en-US" altLang="ja-JP" sz="2000" dirty="0">
              <a:solidFill>
                <a:schemeClr val="tx1"/>
              </a:solidFill>
            </a:endParaRPr>
          </a:p>
        </p:txBody>
      </p:sp>
      <p:pic>
        <p:nvPicPr>
          <p:cNvPr id="5" name="図 4">
            <a:extLst>
              <a:ext uri="{FF2B5EF4-FFF2-40B4-BE49-F238E27FC236}">
                <a16:creationId xmlns:a16="http://schemas.microsoft.com/office/drawing/2014/main" id="{5EC9AB6A-ADD4-455B-BACE-15CDEFD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80" y="2512757"/>
            <a:ext cx="4380187" cy="1994492"/>
          </a:xfrm>
          <a:prstGeom prst="rect">
            <a:avLst/>
          </a:prstGeom>
        </p:spPr>
      </p:pic>
      <p:sp>
        <p:nvSpPr>
          <p:cNvPr id="6" name="テキスト ボックス 5">
            <a:extLst>
              <a:ext uri="{FF2B5EF4-FFF2-40B4-BE49-F238E27FC236}">
                <a16:creationId xmlns:a16="http://schemas.microsoft.com/office/drawing/2014/main" id="{615A74C0-4847-47CC-B503-2531A9138261}"/>
              </a:ext>
            </a:extLst>
          </p:cNvPr>
          <p:cNvSpPr txBox="1"/>
          <p:nvPr/>
        </p:nvSpPr>
        <p:spPr>
          <a:xfrm>
            <a:off x="7031658" y="4428057"/>
            <a:ext cx="1564852" cy="369332"/>
          </a:xfrm>
          <a:prstGeom prst="rect">
            <a:avLst/>
          </a:prstGeom>
          <a:noFill/>
        </p:spPr>
        <p:txBody>
          <a:bodyPr wrap="none" rtlCol="0">
            <a:spAutoFit/>
          </a:bodyPr>
          <a:lstStyle/>
          <a:p>
            <a:r>
              <a:rPr kumimoji="1" lang="ja-JP" altLang="en-US" dirty="0"/>
              <a:t>触媒タンパク質</a:t>
            </a:r>
          </a:p>
        </p:txBody>
      </p:sp>
      <p:sp>
        <p:nvSpPr>
          <p:cNvPr id="7" name="テキスト ボックス 6">
            <a:extLst>
              <a:ext uri="{FF2B5EF4-FFF2-40B4-BE49-F238E27FC236}">
                <a16:creationId xmlns:a16="http://schemas.microsoft.com/office/drawing/2014/main" id="{9181D4DE-50E6-411F-ABFC-E3E7252F4EF3}"/>
              </a:ext>
            </a:extLst>
          </p:cNvPr>
          <p:cNvSpPr txBox="1"/>
          <p:nvPr/>
        </p:nvSpPr>
        <p:spPr>
          <a:xfrm>
            <a:off x="9495884" y="4428057"/>
            <a:ext cx="1564852" cy="369332"/>
          </a:xfrm>
          <a:prstGeom prst="rect">
            <a:avLst/>
          </a:prstGeom>
          <a:noFill/>
        </p:spPr>
        <p:txBody>
          <a:bodyPr wrap="none" rtlCol="0">
            <a:spAutoFit/>
          </a:bodyPr>
          <a:lstStyle/>
          <a:p>
            <a:r>
              <a:rPr lang="ja-JP" altLang="en-US" dirty="0"/>
              <a:t>結合タンパク質</a:t>
            </a:r>
            <a:endParaRPr kumimoji="1" lang="ja-JP" altLang="en-US" dirty="0"/>
          </a:p>
        </p:txBody>
      </p:sp>
      <p:sp>
        <p:nvSpPr>
          <p:cNvPr id="8" name="テキスト ボックス 7">
            <a:extLst>
              <a:ext uri="{FF2B5EF4-FFF2-40B4-BE49-F238E27FC236}">
                <a16:creationId xmlns:a16="http://schemas.microsoft.com/office/drawing/2014/main" id="{D46F5FB5-D3F7-4B87-A274-CD938D31C280}"/>
              </a:ext>
            </a:extLst>
          </p:cNvPr>
          <p:cNvSpPr txBox="1"/>
          <p:nvPr/>
        </p:nvSpPr>
        <p:spPr>
          <a:xfrm>
            <a:off x="6430668" y="1822455"/>
            <a:ext cx="5434565" cy="646331"/>
          </a:xfrm>
          <a:prstGeom prst="rect">
            <a:avLst/>
          </a:prstGeom>
          <a:noFill/>
        </p:spPr>
        <p:txBody>
          <a:bodyPr wrap="none" rtlCol="0">
            <a:spAutoFit/>
          </a:bodyPr>
          <a:lstStyle/>
          <a:p>
            <a:r>
              <a:rPr kumimoji="1" lang="ja-JP" altLang="en-US" b="1" u="sng" dirty="0"/>
              <a:t>設計対象</a:t>
            </a:r>
            <a:endParaRPr kumimoji="1" lang="en-US" altLang="ja-JP" b="1" u="sng" dirty="0"/>
          </a:p>
          <a:p>
            <a:r>
              <a:rPr kumimoji="1" lang="ja-JP" altLang="en-US" dirty="0"/>
              <a:t>セルロース分解酵素 </a:t>
            </a:r>
            <a:r>
              <a:rPr kumimoji="1" lang="en-US" altLang="ja-JP" dirty="0"/>
              <a:t>TrCel7A</a:t>
            </a:r>
            <a:r>
              <a:rPr kumimoji="1" lang="ja-JP" altLang="en-US" dirty="0"/>
              <a:t>の結合タンパク質（</a:t>
            </a:r>
            <a:r>
              <a:rPr kumimoji="1" lang="en-US" altLang="ja-JP" dirty="0"/>
              <a:t>CBD</a:t>
            </a:r>
            <a:r>
              <a:rPr kumimoji="1" lang="ja-JP" altLang="en-US" dirty="0"/>
              <a:t>）</a:t>
            </a:r>
          </a:p>
        </p:txBody>
      </p:sp>
      <p:sp>
        <p:nvSpPr>
          <p:cNvPr id="9" name="楕円 8">
            <a:extLst>
              <a:ext uri="{FF2B5EF4-FFF2-40B4-BE49-F238E27FC236}">
                <a16:creationId xmlns:a16="http://schemas.microsoft.com/office/drawing/2014/main" id="{1DD52D54-4DDC-4FA8-A209-0AA360F1B538}"/>
              </a:ext>
            </a:extLst>
          </p:cNvPr>
          <p:cNvSpPr/>
          <p:nvPr/>
        </p:nvSpPr>
        <p:spPr>
          <a:xfrm>
            <a:off x="9261987" y="3445484"/>
            <a:ext cx="1976284" cy="1509973"/>
          </a:xfrm>
          <a:prstGeom prst="ellipse">
            <a:avLst/>
          </a:prstGeom>
          <a:noFill/>
          <a:ln w="38100">
            <a:solidFill>
              <a:srgbClr val="B6080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6228BF08-19A3-49AC-8635-255365F34E81}"/>
              </a:ext>
            </a:extLst>
          </p:cNvPr>
          <p:cNvSpPr txBox="1"/>
          <p:nvPr/>
        </p:nvSpPr>
        <p:spPr>
          <a:xfrm>
            <a:off x="6430668" y="4965167"/>
            <a:ext cx="5127999" cy="1200329"/>
          </a:xfrm>
          <a:prstGeom prst="rect">
            <a:avLst/>
          </a:prstGeom>
          <a:noFill/>
        </p:spPr>
        <p:txBody>
          <a:bodyPr wrap="square" rtlCol="0">
            <a:spAutoFit/>
          </a:bodyPr>
          <a:lstStyle/>
          <a:p>
            <a:r>
              <a:rPr kumimoji="1" lang="ja-JP" altLang="en-US" b="1" u="sng" dirty="0"/>
              <a:t>対象の選定理由</a:t>
            </a:r>
            <a:endParaRPr kumimoji="1" lang="en-US" altLang="ja-JP" b="1" u="sng" dirty="0"/>
          </a:p>
          <a:p>
            <a:r>
              <a:rPr kumimoji="1" lang="ja-JP" altLang="en-US" dirty="0"/>
              <a:t>・触媒機能を扱うよりも技術的ハードルが低いと予想</a:t>
            </a:r>
            <a:endParaRPr kumimoji="1" lang="en-US" altLang="ja-JP" dirty="0"/>
          </a:p>
          <a:p>
            <a:r>
              <a:rPr kumimoji="1" lang="ja-JP" altLang="en-US" dirty="0"/>
              <a:t>・評価実験系の構築も比較的容易</a:t>
            </a:r>
            <a:endParaRPr kumimoji="1" lang="en-US" altLang="ja-JP" dirty="0"/>
          </a:p>
          <a:p>
            <a:r>
              <a:rPr kumimoji="1" lang="ja-JP" altLang="en-US" dirty="0"/>
              <a:t>・共同研究先の先生方の知見が得やすい</a:t>
            </a:r>
            <a:endParaRPr kumimoji="1" lang="en-US" altLang="ja-JP" dirty="0"/>
          </a:p>
        </p:txBody>
      </p:sp>
      <p:sp>
        <p:nvSpPr>
          <p:cNvPr id="11" name="正方形/長方形 10">
            <a:extLst>
              <a:ext uri="{FF2B5EF4-FFF2-40B4-BE49-F238E27FC236}">
                <a16:creationId xmlns:a16="http://schemas.microsoft.com/office/drawing/2014/main" id="{B91927F8-25F7-4BA3-837A-2C6EADDD65A1}"/>
              </a:ext>
            </a:extLst>
          </p:cNvPr>
          <p:cNvSpPr/>
          <p:nvPr/>
        </p:nvSpPr>
        <p:spPr>
          <a:xfrm>
            <a:off x="8755651" y="6215410"/>
            <a:ext cx="3252130" cy="230832"/>
          </a:xfrm>
          <a:prstGeom prst="rect">
            <a:avLst/>
          </a:prstGeom>
        </p:spPr>
        <p:txBody>
          <a:bodyPr wrap="square">
            <a:spAutoFit/>
          </a:bodyPr>
          <a:lstStyle/>
          <a:p>
            <a:r>
              <a:rPr lang="en-US" altLang="ja-JP" sz="900" dirty="0" err="1"/>
              <a:t>Kont</a:t>
            </a:r>
            <a:r>
              <a:rPr lang="ja-JP" altLang="en-US" sz="900" dirty="0"/>
              <a:t> </a:t>
            </a:r>
            <a:r>
              <a:rPr lang="en-US" altLang="ja-JP" sz="900" dirty="0"/>
              <a:t>R </a:t>
            </a:r>
            <a:r>
              <a:rPr lang="en-US" altLang="ja-JP" sz="900" i="1" dirty="0"/>
              <a:t>et al</a:t>
            </a:r>
            <a:r>
              <a:rPr lang="en-US" altLang="ja-JP" sz="900" dirty="0"/>
              <a:t>, </a:t>
            </a:r>
            <a:r>
              <a:rPr lang="en-US" altLang="ja-JP" sz="900" i="1" dirty="0"/>
              <a:t>J </a:t>
            </a:r>
            <a:r>
              <a:rPr lang="en-US" altLang="ja-JP" sz="900" i="1" dirty="0" err="1"/>
              <a:t>Biol</a:t>
            </a:r>
            <a:r>
              <a:rPr lang="en-US" altLang="ja-JP" sz="900" i="1" dirty="0"/>
              <a:t> Chem</a:t>
            </a:r>
            <a:r>
              <a:rPr lang="en-US" altLang="ja-JP" sz="900" dirty="0"/>
              <a:t>. 2016 Dec 9;291(50):26013-26023</a:t>
            </a:r>
          </a:p>
        </p:txBody>
      </p:sp>
      <p:pic>
        <p:nvPicPr>
          <p:cNvPr id="12" name="図 11">
            <a:extLst>
              <a:ext uri="{FF2B5EF4-FFF2-40B4-BE49-F238E27FC236}">
                <a16:creationId xmlns:a16="http://schemas.microsoft.com/office/drawing/2014/main" id="{3657CB51-1A0C-4883-AE88-072675D80DCA}"/>
              </a:ext>
            </a:extLst>
          </p:cNvPr>
          <p:cNvPicPr>
            <a:picLocks noChangeAspect="1"/>
          </p:cNvPicPr>
          <p:nvPr/>
        </p:nvPicPr>
        <p:blipFill>
          <a:blip r:embed="rId4"/>
          <a:stretch>
            <a:fillRect/>
          </a:stretch>
        </p:blipFill>
        <p:spPr>
          <a:xfrm>
            <a:off x="524199" y="2915386"/>
            <a:ext cx="5613305" cy="3183726"/>
          </a:xfrm>
          <a:prstGeom prst="rect">
            <a:avLst/>
          </a:prstGeom>
        </p:spPr>
      </p:pic>
      <p:sp>
        <p:nvSpPr>
          <p:cNvPr id="13" name="テキスト ボックス 12">
            <a:extLst>
              <a:ext uri="{FF2B5EF4-FFF2-40B4-BE49-F238E27FC236}">
                <a16:creationId xmlns:a16="http://schemas.microsoft.com/office/drawing/2014/main" id="{1C6044F1-5E45-46AD-93D6-40CB93C8BC8D}"/>
              </a:ext>
            </a:extLst>
          </p:cNvPr>
          <p:cNvSpPr txBox="1"/>
          <p:nvPr/>
        </p:nvSpPr>
        <p:spPr>
          <a:xfrm>
            <a:off x="517055" y="1788080"/>
            <a:ext cx="4355680" cy="923330"/>
          </a:xfrm>
          <a:prstGeom prst="rect">
            <a:avLst/>
          </a:prstGeom>
          <a:noFill/>
        </p:spPr>
        <p:txBody>
          <a:bodyPr wrap="none" rtlCol="0">
            <a:spAutoFit/>
          </a:bodyPr>
          <a:lstStyle/>
          <a:p>
            <a:r>
              <a:rPr kumimoji="1" lang="ja-JP" altLang="en-US" b="1" u="sng" dirty="0"/>
              <a:t>方針</a:t>
            </a:r>
            <a:endParaRPr kumimoji="1" lang="en-US" altLang="ja-JP" b="1" u="sng" dirty="0"/>
          </a:p>
          <a:p>
            <a:r>
              <a:rPr kumimoji="1" lang="ja-JP" altLang="en-US" dirty="0"/>
              <a:t>テーマ開始時に有望と見られた手法をベースに</a:t>
            </a:r>
            <a:endParaRPr kumimoji="1" lang="en-US" altLang="ja-JP" dirty="0"/>
          </a:p>
          <a:p>
            <a:r>
              <a:rPr kumimoji="1" lang="ja-JP" altLang="en-US" dirty="0"/>
              <a:t>コンセプトを具体化してみる</a:t>
            </a:r>
            <a:endParaRPr kumimoji="1" lang="en-US" altLang="ja-JP" dirty="0"/>
          </a:p>
        </p:txBody>
      </p:sp>
    </p:spTree>
    <p:extLst>
      <p:ext uri="{BB962C8B-B14F-4D97-AF65-F5344CB8AC3E}">
        <p14:creationId xmlns:p14="http://schemas.microsoft.com/office/powerpoint/2010/main" val="98111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1077218"/>
          </a:xfrm>
        </p:spPr>
        <p:txBody>
          <a:bodyPr/>
          <a:lstStyle/>
          <a:p>
            <a:pPr>
              <a:lnSpc>
                <a:spcPct val="100000"/>
              </a:lnSpc>
              <a:spcBef>
                <a:spcPts val="1200"/>
              </a:spcBef>
            </a:pPr>
            <a:r>
              <a:rPr lang="ja-JP" altLang="en-US" sz="1800" dirty="0">
                <a:solidFill>
                  <a:schemeClr val="tx1"/>
                </a:solidFill>
              </a:rPr>
              <a:t>タンパク質の改変、設計には様々なレベル（</a:t>
            </a:r>
            <a:r>
              <a:rPr lang="en-US" altLang="ja-JP" sz="1800" dirty="0">
                <a:solidFill>
                  <a:schemeClr val="tx1"/>
                </a:solidFill>
              </a:rPr>
              <a:t>A1,A2,A3</a:t>
            </a:r>
            <a:r>
              <a:rPr lang="ja-JP" altLang="en-US" sz="1800" dirty="0">
                <a:solidFill>
                  <a:schemeClr val="tx1"/>
                </a:solidFill>
              </a:rPr>
              <a:t>）があると想定。</a:t>
            </a:r>
            <a:endParaRPr lang="en-US" altLang="ja-JP" sz="1800" dirty="0">
              <a:solidFill>
                <a:schemeClr val="tx1"/>
              </a:solidFill>
            </a:endParaRPr>
          </a:p>
          <a:p>
            <a:pPr>
              <a:lnSpc>
                <a:spcPct val="100000"/>
              </a:lnSpc>
              <a:spcBef>
                <a:spcPts val="1200"/>
              </a:spcBef>
            </a:pPr>
            <a:r>
              <a:rPr kumimoji="1" lang="ja-JP" altLang="en-US" sz="1800" dirty="0">
                <a:solidFill>
                  <a:schemeClr val="tx1"/>
                </a:solidFill>
              </a:rPr>
              <a:t>本テーマでは、最も基本となる側鎖の改変から着手し、より難易度が高いと考えられる足場の設計や機能部位の設計については既知のもの（天然タンパク質）をそのまま使う</a:t>
            </a:r>
            <a:endParaRPr kumimoji="1" lang="en-US" altLang="ja-JP" sz="1800" dirty="0">
              <a:solidFill>
                <a:schemeClr val="tx1"/>
              </a:solidFill>
            </a:endParaRPr>
          </a:p>
        </p:txBody>
      </p:sp>
      <p:sp>
        <p:nvSpPr>
          <p:cNvPr id="14" name="角丸四角形 8">
            <a:extLst>
              <a:ext uri="{FF2B5EF4-FFF2-40B4-BE49-F238E27FC236}">
                <a16:creationId xmlns:a16="http://schemas.microsoft.com/office/drawing/2014/main" id="{FB4AE18C-0BB8-49E8-A98B-595613AFDF09}"/>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580B133C-55BA-45B9-AB94-F39B2DDB329F}"/>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6" name="直線矢印コネクタ 15">
            <a:extLst>
              <a:ext uri="{FF2B5EF4-FFF2-40B4-BE49-F238E27FC236}">
                <a16:creationId xmlns:a16="http://schemas.microsoft.com/office/drawing/2014/main" id="{B27E7441-EC58-4837-8BE5-DEEDD3F1379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8BDED213-5FA4-4625-8D69-7B2826D57065}"/>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9" name="テキスト ボックス 18">
            <a:extLst>
              <a:ext uri="{FF2B5EF4-FFF2-40B4-BE49-F238E27FC236}">
                <a16:creationId xmlns:a16="http://schemas.microsoft.com/office/drawing/2014/main" id="{3BE3C1C3-BADC-4E70-990C-A5EB3DFA99CF}"/>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20" name="テキスト ボックス 19">
            <a:extLst>
              <a:ext uri="{FF2B5EF4-FFF2-40B4-BE49-F238E27FC236}">
                <a16:creationId xmlns:a16="http://schemas.microsoft.com/office/drawing/2014/main" id="{3E73A50F-9DB3-4A0C-9136-290C455E3EE7}"/>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21" name="テキスト ボックス 20">
            <a:extLst>
              <a:ext uri="{FF2B5EF4-FFF2-40B4-BE49-F238E27FC236}">
                <a16:creationId xmlns:a16="http://schemas.microsoft.com/office/drawing/2014/main" id="{0C350687-B197-4E4E-B9BB-F2EFFAC87E87}"/>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22" name="テキスト ボックス 21">
            <a:extLst>
              <a:ext uri="{FF2B5EF4-FFF2-40B4-BE49-F238E27FC236}">
                <a16:creationId xmlns:a16="http://schemas.microsoft.com/office/drawing/2014/main" id="{8FADC977-9A08-4AAE-9D66-91B68F14E7BF}"/>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23" name="テキスト ボックス 22">
            <a:extLst>
              <a:ext uri="{FF2B5EF4-FFF2-40B4-BE49-F238E27FC236}">
                <a16:creationId xmlns:a16="http://schemas.microsoft.com/office/drawing/2014/main" id="{C3F69EAD-19AB-47DD-A853-B326948FB3EF}"/>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24" name="テキスト ボックス 23">
            <a:extLst>
              <a:ext uri="{FF2B5EF4-FFF2-40B4-BE49-F238E27FC236}">
                <a16:creationId xmlns:a16="http://schemas.microsoft.com/office/drawing/2014/main" id="{57169412-BC10-44CC-9EA4-4FAF68C0BB37}"/>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25" name="テキスト ボックス 24">
            <a:extLst>
              <a:ext uri="{FF2B5EF4-FFF2-40B4-BE49-F238E27FC236}">
                <a16:creationId xmlns:a16="http://schemas.microsoft.com/office/drawing/2014/main" id="{41900617-DA63-4E1D-8FFD-2E6ABA670865}"/>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26" name="テキスト ボックス 25">
            <a:extLst>
              <a:ext uri="{FF2B5EF4-FFF2-40B4-BE49-F238E27FC236}">
                <a16:creationId xmlns:a16="http://schemas.microsoft.com/office/drawing/2014/main" id="{91086F5D-FFC7-40B8-9E0B-006314B02D17}"/>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7" name="テキスト ボックス 26">
            <a:extLst>
              <a:ext uri="{FF2B5EF4-FFF2-40B4-BE49-F238E27FC236}">
                <a16:creationId xmlns:a16="http://schemas.microsoft.com/office/drawing/2014/main" id="{7982DF01-FC76-4E45-BD92-DAACF896B6B4}"/>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
        <p:nvSpPr>
          <p:cNvPr id="29" name="テキスト ボックス 28">
            <a:extLst>
              <a:ext uri="{FF2B5EF4-FFF2-40B4-BE49-F238E27FC236}">
                <a16:creationId xmlns:a16="http://schemas.microsoft.com/office/drawing/2014/main" id="{861D2A9A-5178-47AE-B2C4-B985881D9D53}"/>
              </a:ext>
            </a:extLst>
          </p:cNvPr>
          <p:cNvSpPr txBox="1"/>
          <p:nvPr/>
        </p:nvSpPr>
        <p:spPr>
          <a:xfrm>
            <a:off x="1052052" y="2325479"/>
            <a:ext cx="4078361" cy="369332"/>
          </a:xfrm>
          <a:prstGeom prst="rect">
            <a:avLst/>
          </a:prstGeom>
          <a:noFill/>
        </p:spPr>
        <p:txBody>
          <a:bodyPr wrap="none" rtlCol="0">
            <a:spAutoFit/>
          </a:bodyPr>
          <a:lstStyle/>
          <a:p>
            <a:r>
              <a:rPr kumimoji="1" lang="en-US" altLang="ja-JP" dirty="0"/>
              <a:t>A, B, C, D</a:t>
            </a:r>
            <a:r>
              <a:rPr kumimoji="1" lang="ja-JP" altLang="en-US" dirty="0"/>
              <a:t>はそれぞれ用意する必要がある</a:t>
            </a:r>
          </a:p>
        </p:txBody>
      </p:sp>
    </p:spTree>
    <p:extLst>
      <p:ext uri="{BB962C8B-B14F-4D97-AF65-F5344CB8AC3E}">
        <p14:creationId xmlns:p14="http://schemas.microsoft.com/office/powerpoint/2010/main" val="115321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kumimoji="1" lang="ja-JP" altLang="en-US" sz="1400" b="1" i="0" u="none" strike="noStrike" kern="1200" cap="none" spc="0" normalizeH="0" baseline="0" noProof="0" dirty="0">
                <a:ln>
                  <a:noFill/>
                </a:ln>
                <a:solidFill>
                  <a:prstClr val="white"/>
                </a:solidFill>
                <a:effectLst/>
                <a:uLnTx/>
                <a:uFillTx/>
                <a:latin typeface="Arial"/>
                <a:ea typeface="Meiryo UI"/>
                <a:cs typeface="+mj-cs"/>
              </a:rPr>
              <a:t>成果概要</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共同研究サマリ</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58819" y="835946"/>
            <a:ext cx="11400124" cy="4844403"/>
          </a:xfrm>
        </p:spPr>
        <p:txBody>
          <a:bodyPr/>
          <a:lstStyle/>
          <a:p>
            <a:pPr marL="285750" indent="-285750">
              <a:buFont typeface="Wingdings" panose="05000000000000000000" pitchFamily="2" charset="2"/>
              <a:buChar char="n"/>
            </a:pPr>
            <a:r>
              <a:rPr lang="ja-JP" altLang="en-US" sz="1800" dirty="0">
                <a:solidFill>
                  <a:schemeClr val="tx1"/>
                </a:solidFill>
              </a:rPr>
              <a:t>サマリ</a:t>
            </a:r>
            <a:endParaRPr lang="en-US" altLang="ja-JP" sz="1800" dirty="0">
              <a:solidFill>
                <a:schemeClr val="tx1"/>
              </a:solidFill>
            </a:endParaRPr>
          </a:p>
          <a:p>
            <a:pPr marL="684213" lvl="1" indent="-342900">
              <a:buFont typeface="+mj-lt"/>
              <a:buAutoNum type="arabicPeriod"/>
            </a:pPr>
            <a:r>
              <a:rPr lang="ja-JP" altLang="en-US" b="0" dirty="0">
                <a:solidFill>
                  <a:schemeClr val="tx1"/>
                </a:solidFill>
              </a:rPr>
              <a:t>想定した設計プロトコルを通して、最大で改変率</a:t>
            </a:r>
            <a:r>
              <a:rPr lang="en-US" altLang="ja-JP" b="0" dirty="0">
                <a:solidFill>
                  <a:schemeClr val="tx1"/>
                </a:solidFill>
              </a:rPr>
              <a:t>33%</a:t>
            </a:r>
            <a:r>
              <a:rPr lang="ja-JP" altLang="en-US" b="0" dirty="0">
                <a:solidFill>
                  <a:schemeClr val="tx1"/>
                </a:solidFill>
              </a:rPr>
              <a:t>（</a:t>
            </a:r>
            <a:r>
              <a:rPr lang="en-US" altLang="ja-JP" b="0" dirty="0">
                <a:solidFill>
                  <a:schemeClr val="tx1"/>
                </a:solidFill>
              </a:rPr>
              <a:t>13/36</a:t>
            </a:r>
            <a:r>
              <a:rPr lang="ja-JP" altLang="en-US" b="0" dirty="0">
                <a:solidFill>
                  <a:schemeClr val="tx1"/>
                </a:solidFill>
              </a:rPr>
              <a:t>アミノ酸残基の変更）の</a:t>
            </a:r>
            <a:r>
              <a:rPr lang="en-US" altLang="ja-JP" b="0" dirty="0">
                <a:solidFill>
                  <a:schemeClr val="tx1"/>
                </a:solidFill>
              </a:rPr>
              <a:t>CBD*</a:t>
            </a:r>
            <a:r>
              <a:rPr lang="ja-JP" altLang="en-US" b="0" dirty="0">
                <a:solidFill>
                  <a:schemeClr val="tx1"/>
                </a:solidFill>
              </a:rPr>
              <a:t>変異体が得られた。</a:t>
            </a:r>
            <a:endParaRPr lang="en-US" altLang="ja-JP" b="0" dirty="0">
              <a:solidFill>
                <a:schemeClr val="tx1"/>
              </a:solidFill>
            </a:endParaRPr>
          </a:p>
          <a:p>
            <a:pPr marL="684213" lvl="1" indent="-342900">
              <a:buFont typeface="+mj-lt"/>
              <a:buAutoNum type="arabicPeriod"/>
            </a:pPr>
            <a:r>
              <a:rPr lang="ja-JP" altLang="en-US" dirty="0"/>
              <a:t>テーマ開始後に大きな変化があったタンパク質設計の最新動向について調査した。</a:t>
            </a:r>
            <a:endParaRPr lang="en-US" altLang="ja-JP" b="0" dirty="0">
              <a:solidFill>
                <a:schemeClr val="tx1"/>
              </a:solidFill>
            </a:endParaRPr>
          </a:p>
          <a:p>
            <a:pPr marL="684213" lvl="1" indent="-342900">
              <a:buFont typeface="+mj-lt"/>
              <a:buAutoNum type="arabicPeriod"/>
            </a:pPr>
            <a:r>
              <a:rPr lang="ja-JP" altLang="en-US" b="0" dirty="0">
                <a:solidFill>
                  <a:schemeClr val="tx1"/>
                </a:solidFill>
              </a:rPr>
              <a:t>設計プロトコルの核となる要素技術である「機能性の机上評価」に目途がつけられず、社内審査（</a:t>
            </a:r>
            <a:r>
              <a:rPr lang="en-US" altLang="ja-JP" b="0" dirty="0">
                <a:solidFill>
                  <a:schemeClr val="tx1"/>
                </a:solidFill>
              </a:rPr>
              <a:t>LR2</a:t>
            </a:r>
            <a:r>
              <a:rPr lang="ja-JP" altLang="en-US" b="0" dirty="0">
                <a:solidFill>
                  <a:schemeClr val="tx1"/>
                </a:solidFill>
              </a:rPr>
              <a:t>）までの目標は未達となった</a:t>
            </a:r>
            <a:r>
              <a:rPr lang="ja-JP" altLang="en-US" dirty="0">
                <a:solidFill>
                  <a:schemeClr val="tx1"/>
                </a:solidFill>
              </a:rPr>
              <a:t>。</a:t>
            </a:r>
            <a:endParaRPr lang="en-US" altLang="ja-JP" dirty="0">
              <a:solidFill>
                <a:schemeClr val="tx1"/>
              </a:solidFill>
            </a:endParaRPr>
          </a:p>
          <a:p>
            <a:pPr marL="627063" lvl="1" indent="-285750">
              <a:buFont typeface="Wingdings" panose="05000000000000000000" pitchFamily="2" charset="2"/>
              <a:buChar char="n"/>
            </a:pPr>
            <a:endParaRPr lang="en-US" altLang="ja-JP" sz="400" dirty="0">
              <a:solidFill>
                <a:schemeClr val="tx1"/>
              </a:solidFill>
            </a:endParaRPr>
          </a:p>
          <a:p>
            <a:pPr marL="285750" indent="-285750">
              <a:buFont typeface="Wingdings" panose="05000000000000000000" pitchFamily="2" charset="2"/>
              <a:buChar char="n"/>
            </a:pPr>
            <a:r>
              <a:rPr lang="ja-JP" altLang="en-US" sz="1800" dirty="0">
                <a:solidFill>
                  <a:schemeClr val="tx1"/>
                </a:solidFill>
              </a:rPr>
              <a:t>マイルストーンの達成状況</a:t>
            </a:r>
            <a:endParaRPr lang="en-US" altLang="ja-JP" sz="18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a:p>
            <a:pPr marL="285750" indent="-285750">
              <a:buFont typeface="Wingdings" panose="05000000000000000000" pitchFamily="2" charset="2"/>
              <a:buChar char="n"/>
            </a:pPr>
            <a:endParaRPr lang="en-US" altLang="ja-JP" sz="1600" dirty="0">
              <a:solidFill>
                <a:schemeClr val="tx1"/>
              </a:solidFill>
            </a:endParaRPr>
          </a:p>
        </p:txBody>
      </p:sp>
      <p:graphicFrame>
        <p:nvGraphicFramePr>
          <p:cNvPr id="7" name="表 6">
            <a:extLst>
              <a:ext uri="{FF2B5EF4-FFF2-40B4-BE49-F238E27FC236}">
                <a16:creationId xmlns:a16="http://schemas.microsoft.com/office/drawing/2014/main" id="{7BB2FDD8-B8BE-499E-B93D-FD628FC8DFCC}"/>
              </a:ext>
            </a:extLst>
          </p:cNvPr>
          <p:cNvGraphicFramePr>
            <a:graphicFrameLocks noGrp="1"/>
          </p:cNvGraphicFramePr>
          <p:nvPr>
            <p:extLst>
              <p:ext uri="{D42A27DB-BD31-4B8C-83A1-F6EECF244321}">
                <p14:modId xmlns:p14="http://schemas.microsoft.com/office/powerpoint/2010/main" val="3452696000"/>
              </p:ext>
            </p:extLst>
          </p:nvPr>
        </p:nvGraphicFramePr>
        <p:xfrm>
          <a:off x="1582247" y="2540210"/>
          <a:ext cx="8349198" cy="2222782"/>
        </p:xfrm>
        <a:graphic>
          <a:graphicData uri="http://schemas.openxmlformats.org/drawingml/2006/table">
            <a:tbl>
              <a:tblPr firstRow="1" bandRow="1">
                <a:tableStyleId>{5C22544A-7EE6-4342-B048-85BDC9FD1C3A}</a:tableStyleId>
              </a:tblPr>
              <a:tblGrid>
                <a:gridCol w="961049">
                  <a:extLst>
                    <a:ext uri="{9D8B030D-6E8A-4147-A177-3AD203B41FA5}">
                      <a16:colId xmlns:a16="http://schemas.microsoft.com/office/drawing/2014/main" val="3058417660"/>
                    </a:ext>
                  </a:extLst>
                </a:gridCol>
                <a:gridCol w="4723002">
                  <a:extLst>
                    <a:ext uri="{9D8B030D-6E8A-4147-A177-3AD203B41FA5}">
                      <a16:colId xmlns:a16="http://schemas.microsoft.com/office/drawing/2014/main" val="3315635418"/>
                    </a:ext>
                  </a:extLst>
                </a:gridCol>
                <a:gridCol w="1091383">
                  <a:extLst>
                    <a:ext uri="{9D8B030D-6E8A-4147-A177-3AD203B41FA5}">
                      <a16:colId xmlns:a16="http://schemas.microsoft.com/office/drawing/2014/main" val="3907805052"/>
                    </a:ext>
                  </a:extLst>
                </a:gridCol>
                <a:gridCol w="1573764">
                  <a:extLst>
                    <a:ext uri="{9D8B030D-6E8A-4147-A177-3AD203B41FA5}">
                      <a16:colId xmlns:a16="http://schemas.microsoft.com/office/drawing/2014/main" val="3389003439"/>
                    </a:ext>
                  </a:extLst>
                </a:gridCol>
              </a:tblGrid>
              <a:tr h="325432">
                <a:tc>
                  <a:txBody>
                    <a:bodyPr/>
                    <a:lstStyle/>
                    <a:p>
                      <a:r>
                        <a:rPr kumimoji="1" lang="ja-JP" altLang="en-US" sz="1050" dirty="0"/>
                        <a:t>社内審査</a:t>
                      </a:r>
                    </a:p>
                  </a:txBody>
                  <a:tcPr/>
                </a:tc>
                <a:tc>
                  <a:txBody>
                    <a:bodyPr/>
                    <a:lstStyle/>
                    <a:p>
                      <a:r>
                        <a:rPr kumimoji="1" lang="ja-JP" altLang="en-US" sz="1050" dirty="0"/>
                        <a:t>テーマ開始時点（</a:t>
                      </a:r>
                      <a:r>
                        <a:rPr kumimoji="1" lang="en-US" altLang="ja-JP" sz="1050" dirty="0"/>
                        <a:t>LR1</a:t>
                      </a:r>
                      <a:r>
                        <a:rPr kumimoji="1" lang="ja-JP" altLang="en-US" sz="1050"/>
                        <a:t>）の研究</a:t>
                      </a:r>
                      <a:r>
                        <a:rPr kumimoji="1" lang="ja-JP" altLang="en-US" sz="1050" dirty="0"/>
                        <a:t>開発目標</a:t>
                      </a:r>
                    </a:p>
                  </a:txBody>
                  <a:tcPr/>
                </a:tc>
                <a:tc>
                  <a:txBody>
                    <a:bodyPr/>
                    <a:lstStyle/>
                    <a:p>
                      <a:r>
                        <a:rPr kumimoji="1" lang="ja-JP" altLang="en-US" sz="1050" dirty="0"/>
                        <a:t>計画</a:t>
                      </a:r>
                      <a:endParaRPr kumimoji="1" lang="en-US" altLang="ja-JP" sz="1050" dirty="0"/>
                    </a:p>
                    <a:p>
                      <a:r>
                        <a:rPr kumimoji="1" lang="ja-JP" altLang="en-US" sz="1050" dirty="0"/>
                        <a:t>（修正含む）</a:t>
                      </a:r>
                    </a:p>
                  </a:txBody>
                  <a:tcPr/>
                </a:tc>
                <a:tc>
                  <a:txBody>
                    <a:bodyPr/>
                    <a:lstStyle/>
                    <a:p>
                      <a:r>
                        <a:rPr kumimoji="1" lang="ja-JP" altLang="en-US" sz="1050" dirty="0"/>
                        <a:t>状況</a:t>
                      </a:r>
                    </a:p>
                  </a:txBody>
                  <a:tcPr/>
                </a:tc>
                <a:extLst>
                  <a:ext uri="{0D108BD9-81ED-4DB2-BD59-A6C34878D82A}">
                    <a16:rowId xmlns:a16="http://schemas.microsoft.com/office/drawing/2014/main" val="3970111773"/>
                  </a:ext>
                </a:extLst>
              </a:tr>
              <a:tr h="464827">
                <a:tc>
                  <a:txBody>
                    <a:bodyPr/>
                    <a:lstStyle/>
                    <a:p>
                      <a:pPr algn="l"/>
                      <a:r>
                        <a:rPr kumimoji="1" lang="en-US" altLang="ja-JP" sz="1050" dirty="0"/>
                        <a:t>LR2-1</a:t>
                      </a:r>
                      <a:endParaRPr kumimoji="1" lang="ja-JP" altLang="en-US" sz="1050" dirty="0"/>
                    </a:p>
                  </a:txBody>
                  <a:tcPr/>
                </a:tc>
                <a:tc>
                  <a:txBody>
                    <a:bodyPr/>
                    <a:lstStyle/>
                    <a:p>
                      <a:pPr algn="l"/>
                      <a:r>
                        <a:rPr kumimoji="1" lang="ja-JP" altLang="en-US" sz="1050" dirty="0"/>
                        <a:t>結合性評価プロトコルの確定</a:t>
                      </a:r>
                      <a:endParaRPr kumimoji="1" lang="en-US" altLang="ja-JP" sz="1050" dirty="0"/>
                    </a:p>
                  </a:txBody>
                  <a:tcPr/>
                </a:tc>
                <a:tc>
                  <a:txBody>
                    <a:bodyPr/>
                    <a:lstStyle/>
                    <a:p>
                      <a:pPr algn="l"/>
                      <a:r>
                        <a:rPr kumimoji="1" lang="en-US" altLang="ja-JP" sz="1050" dirty="0"/>
                        <a:t>FY20/06/E</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FY20/12/M</a:t>
                      </a:r>
                      <a:r>
                        <a:rPr kumimoji="1" lang="ja-JP" altLang="en-US" sz="1050" dirty="0"/>
                        <a:t>　完了</a:t>
                      </a:r>
                      <a:endParaRPr kumimoji="1" lang="en-US" altLang="ja-JP" sz="1050" dirty="0"/>
                    </a:p>
                  </a:txBody>
                  <a:tcPr/>
                </a:tc>
                <a:extLst>
                  <a:ext uri="{0D108BD9-81ED-4DB2-BD59-A6C34878D82A}">
                    <a16:rowId xmlns:a16="http://schemas.microsoft.com/office/drawing/2014/main" val="1128715181"/>
                  </a:ext>
                </a:extLst>
              </a:tr>
              <a:tr h="476411">
                <a:tc>
                  <a:txBody>
                    <a:bodyPr/>
                    <a:lstStyle/>
                    <a:p>
                      <a:pPr algn="l"/>
                      <a:r>
                        <a:rPr kumimoji="1" lang="en-US" altLang="ja-JP" sz="1050" dirty="0"/>
                        <a:t>LR2-1</a:t>
                      </a:r>
                      <a:endParaRPr kumimoji="1" lang="ja-JP" altLang="en-US" sz="1050" dirty="0"/>
                    </a:p>
                  </a:txBody>
                  <a:tcPr/>
                </a:tc>
                <a:tc>
                  <a:txBody>
                    <a:bodyPr/>
                    <a:lstStyle/>
                    <a:p>
                      <a:pPr algn="l"/>
                      <a:r>
                        <a:rPr kumimoji="1" lang="ja-JP" altLang="en-US" sz="1050"/>
                        <a:t>酵素</a:t>
                      </a:r>
                      <a:r>
                        <a:rPr kumimoji="1" lang="ja-JP" altLang="en-US" sz="1050" dirty="0"/>
                        <a:t>設計プロトコルを実行し、第一回の実験対象となる配列を特定</a:t>
                      </a:r>
                    </a:p>
                  </a:txBody>
                  <a:tcPr/>
                </a:tc>
                <a:tc>
                  <a:txBody>
                    <a:bodyPr/>
                    <a:lstStyle/>
                    <a:p>
                      <a:pPr algn="l"/>
                      <a:r>
                        <a:rPr kumimoji="1" lang="en-US" altLang="ja-JP" sz="1050" dirty="0"/>
                        <a:t>FY20/06/E</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FY20/09/E</a:t>
                      </a:r>
                      <a:r>
                        <a:rPr kumimoji="1" lang="ja-JP" altLang="en-US" sz="1050" dirty="0"/>
                        <a:t>　完了</a:t>
                      </a:r>
                    </a:p>
                  </a:txBody>
                  <a:tcPr/>
                </a:tc>
                <a:extLst>
                  <a:ext uri="{0D108BD9-81ED-4DB2-BD59-A6C34878D82A}">
                    <a16:rowId xmlns:a16="http://schemas.microsoft.com/office/drawing/2014/main" val="1251683669"/>
                  </a:ext>
                </a:extLst>
              </a:tr>
              <a:tr h="435032">
                <a:tc>
                  <a:txBody>
                    <a:bodyPr/>
                    <a:lstStyle/>
                    <a:p>
                      <a:pPr algn="l"/>
                      <a:r>
                        <a:rPr kumimoji="1" lang="en-US" altLang="ja-JP" sz="1050" dirty="0"/>
                        <a:t>LR2-2</a:t>
                      </a:r>
                    </a:p>
                  </a:txBody>
                  <a:tcPr>
                    <a:solidFill>
                      <a:srgbClr val="E6E6E6"/>
                    </a:solidFill>
                  </a:tcPr>
                </a:tc>
                <a:tc>
                  <a:txBody>
                    <a:bodyPr/>
                    <a:lstStyle/>
                    <a:p>
                      <a:pPr algn="l"/>
                      <a:r>
                        <a:rPr kumimoji="1" lang="ja-JP" altLang="en-US" sz="1050" dirty="0"/>
                        <a:t>改変率</a:t>
                      </a:r>
                      <a:r>
                        <a:rPr kumimoji="1" lang="en-US" altLang="ja-JP" sz="1050" dirty="0"/>
                        <a:t>10%</a:t>
                      </a:r>
                      <a:r>
                        <a:rPr kumimoji="1" lang="ja-JP" altLang="en-US" sz="1050" dirty="0"/>
                        <a:t>以上</a:t>
                      </a:r>
                      <a:r>
                        <a:rPr kumimoji="1" lang="en-US" altLang="ja-JP" sz="1050" dirty="0"/>
                        <a:t>*</a:t>
                      </a:r>
                      <a:r>
                        <a:rPr kumimoji="1" lang="ja-JP" altLang="en-US" sz="1050" dirty="0"/>
                        <a:t>の</a:t>
                      </a:r>
                      <a:r>
                        <a:rPr kumimoji="1" lang="en-US" altLang="ja-JP" sz="1050" dirty="0"/>
                        <a:t>CBD</a:t>
                      </a:r>
                      <a:r>
                        <a:rPr kumimoji="1" lang="ja-JP" altLang="en-US" sz="1050" dirty="0"/>
                        <a:t>変異体の創製（</a:t>
                      </a:r>
                      <a:r>
                        <a:rPr kumimoji="1" lang="ja-JP" altLang="en-US" sz="1050" b="0" dirty="0">
                          <a:solidFill>
                            <a:schemeClr val="tx1"/>
                          </a:solidFill>
                        </a:rPr>
                        <a:t>ノックアウトファクターとして設定）</a:t>
                      </a:r>
                      <a:endParaRPr kumimoji="1" lang="en-US" altLang="ja-JP" sz="1050" b="0" dirty="0">
                        <a:solidFill>
                          <a:schemeClr val="tx1"/>
                        </a:solidFill>
                      </a:endParaRPr>
                    </a:p>
                    <a:p>
                      <a:pPr algn="l"/>
                      <a:r>
                        <a:rPr kumimoji="1" lang="ja-JP" altLang="en-US" sz="1050" dirty="0"/>
                        <a:t>　（</a:t>
                      </a:r>
                      <a:r>
                        <a:rPr kumimoji="1" lang="ja-JP" altLang="en-US" sz="1050" dirty="0">
                          <a:solidFill>
                            <a:schemeClr val="tx1"/>
                          </a:solidFill>
                        </a:rPr>
                        <a:t>新規性はないレベル。酵素改変技術へのキャッチアップが目的</a:t>
                      </a:r>
                      <a:r>
                        <a:rPr kumimoji="1" lang="ja-JP" altLang="en-US" sz="1050" dirty="0"/>
                        <a:t>）</a:t>
                      </a:r>
                      <a:endParaRPr kumimoji="1" lang="en-US" altLang="ja-JP" sz="1050" dirty="0"/>
                    </a:p>
                  </a:txBody>
                  <a:tcPr>
                    <a:solidFill>
                      <a:srgbClr val="E6E6E6"/>
                    </a:solidFill>
                  </a:tcPr>
                </a:tc>
                <a:tc>
                  <a:txBody>
                    <a:bodyPr/>
                    <a:lstStyle/>
                    <a:p>
                      <a:pPr algn="l"/>
                      <a:r>
                        <a:rPr kumimoji="1" lang="en-US" altLang="ja-JP" sz="1050" strike="sngStrike" dirty="0"/>
                        <a:t>FY20/12/E</a:t>
                      </a:r>
                    </a:p>
                    <a:p>
                      <a:pPr algn="l"/>
                      <a:r>
                        <a:rPr kumimoji="1" lang="en-US" altLang="ja-JP" sz="1050" dirty="0"/>
                        <a:t>FY21/06/E</a:t>
                      </a:r>
                      <a:endParaRPr kumimoji="1" lang="ja-JP" altLang="en-US" sz="1050" dirty="0"/>
                    </a:p>
                  </a:txBody>
                  <a:tcP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FY21/07/E</a:t>
                      </a:r>
                      <a:r>
                        <a:rPr kumimoji="1" lang="ja-JP" altLang="en-US" sz="1050" dirty="0"/>
                        <a:t>　完了</a:t>
                      </a:r>
                      <a:endParaRPr kumimoji="1" lang="en-US" altLang="ja-JP" sz="1050" dirty="0"/>
                    </a:p>
                  </a:txBody>
                  <a:tcPr>
                    <a:solidFill>
                      <a:srgbClr val="E6E6E6"/>
                    </a:solidFill>
                  </a:tcPr>
                </a:tc>
                <a:extLst>
                  <a:ext uri="{0D108BD9-81ED-4DB2-BD59-A6C34878D82A}">
                    <a16:rowId xmlns:a16="http://schemas.microsoft.com/office/drawing/2014/main" val="3193856095"/>
                  </a:ext>
                </a:extLst>
              </a:tr>
              <a:tr h="435032">
                <a:tc>
                  <a:txBody>
                    <a:bodyPr/>
                    <a:lstStyle/>
                    <a:p>
                      <a:pPr algn="l"/>
                      <a:r>
                        <a:rPr kumimoji="1" lang="en-US" altLang="ja-JP" sz="1050" dirty="0"/>
                        <a:t>LR2</a:t>
                      </a:r>
                    </a:p>
                  </a:txBody>
                  <a:tcPr/>
                </a:tc>
                <a:tc>
                  <a:txBody>
                    <a:bodyPr/>
                    <a:lstStyle/>
                    <a:p>
                      <a:r>
                        <a:rPr kumimoji="1" lang="ja-JP" altLang="en-US" sz="1050" dirty="0"/>
                        <a:t>改変率</a:t>
                      </a:r>
                      <a:r>
                        <a:rPr kumimoji="1" lang="en-US" altLang="ja-JP" sz="1050" dirty="0"/>
                        <a:t>70%</a:t>
                      </a:r>
                      <a:r>
                        <a:rPr kumimoji="1" lang="ja-JP" altLang="en-US" sz="1050" dirty="0"/>
                        <a:t>以上</a:t>
                      </a:r>
                      <a:r>
                        <a:rPr kumimoji="1" lang="en-US" altLang="ja-JP" sz="1050" dirty="0"/>
                        <a:t>**</a:t>
                      </a:r>
                      <a:r>
                        <a:rPr kumimoji="1" lang="ja-JP" altLang="en-US" sz="1050" dirty="0"/>
                        <a:t>の</a:t>
                      </a:r>
                      <a:r>
                        <a:rPr kumimoji="1" lang="en-US" altLang="ja-JP" sz="1050" dirty="0"/>
                        <a:t>CBD</a:t>
                      </a:r>
                      <a:r>
                        <a:rPr kumimoji="1" lang="ja-JP" altLang="en-US" sz="1050" dirty="0"/>
                        <a:t>変異体の創製</a:t>
                      </a:r>
                      <a:endParaRPr kumimoji="1" lang="en-US" altLang="ja-JP" sz="1050" dirty="0"/>
                    </a:p>
                    <a:p>
                      <a:r>
                        <a:rPr kumimoji="1" lang="ja-JP" altLang="en-US" sz="1050" dirty="0"/>
                        <a:t>　</a:t>
                      </a:r>
                      <a:r>
                        <a:rPr kumimoji="1" lang="ja-JP" altLang="en-US" sz="1050" b="0" dirty="0"/>
                        <a:t>（</a:t>
                      </a:r>
                      <a:r>
                        <a:rPr kumimoji="1" lang="ja-JP" altLang="en-US" sz="1050" b="0" dirty="0">
                          <a:solidFill>
                            <a:schemeClr val="tx1"/>
                          </a:solidFill>
                        </a:rPr>
                        <a:t>新酵素発見レベル</a:t>
                      </a:r>
                      <a:r>
                        <a:rPr kumimoji="1" lang="ja-JP" altLang="en-US" sz="1050" b="0" dirty="0"/>
                        <a:t>）</a:t>
                      </a:r>
                      <a:endParaRPr kumimoji="1" lang="en-US" altLang="ja-JP" sz="105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strike="sngStrike" dirty="0"/>
                        <a:t>FY21/06/E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t>FY22/06/E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rgbClr val="FF0000"/>
                          </a:solidFill>
                        </a:rPr>
                        <a:t>未達</a:t>
                      </a:r>
                      <a:endParaRPr kumimoji="1" lang="en-US" altLang="ja-JP" sz="105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dirty="0">
                        <a:solidFill>
                          <a:srgbClr val="FF0000"/>
                        </a:solidFill>
                      </a:endParaRPr>
                    </a:p>
                  </a:txBody>
                  <a:tcPr/>
                </a:tc>
                <a:extLst>
                  <a:ext uri="{0D108BD9-81ED-4DB2-BD59-A6C34878D82A}">
                    <a16:rowId xmlns:a16="http://schemas.microsoft.com/office/drawing/2014/main" val="3464656234"/>
                  </a:ext>
                </a:extLst>
              </a:tr>
            </a:tbl>
          </a:graphicData>
        </a:graphic>
      </p:graphicFrame>
      <p:sp>
        <p:nvSpPr>
          <p:cNvPr id="4" name="テキスト ボックス 3">
            <a:extLst>
              <a:ext uri="{FF2B5EF4-FFF2-40B4-BE49-F238E27FC236}">
                <a16:creationId xmlns:a16="http://schemas.microsoft.com/office/drawing/2014/main" id="{5B384FCB-781A-421E-A116-81932789384F}"/>
              </a:ext>
            </a:extLst>
          </p:cNvPr>
          <p:cNvSpPr txBox="1"/>
          <p:nvPr/>
        </p:nvSpPr>
        <p:spPr>
          <a:xfrm>
            <a:off x="5580816" y="4378321"/>
            <a:ext cx="1568058" cy="200055"/>
          </a:xfrm>
          <a:prstGeom prst="rect">
            <a:avLst/>
          </a:prstGeom>
          <a:noFill/>
        </p:spPr>
        <p:txBody>
          <a:bodyPr wrap="none" rtlCol="0">
            <a:spAutoFit/>
          </a:bodyPr>
          <a:lstStyle/>
          <a:p>
            <a:r>
              <a:rPr kumimoji="1" lang="en-US" altLang="ja-JP" sz="700" dirty="0"/>
              <a:t>* </a:t>
            </a:r>
            <a:r>
              <a:rPr kumimoji="1" lang="ja-JP" altLang="en-US" sz="700" dirty="0"/>
              <a:t>設計もとの配列から類似度</a:t>
            </a:r>
            <a:r>
              <a:rPr kumimoji="1" lang="en-US" altLang="ja-JP" sz="700" dirty="0"/>
              <a:t>90%</a:t>
            </a:r>
            <a:r>
              <a:rPr kumimoji="1" lang="ja-JP" altLang="en-US" sz="700" dirty="0"/>
              <a:t>以下</a:t>
            </a:r>
            <a:endParaRPr kumimoji="1" lang="en-US" altLang="ja-JP" sz="700" dirty="0"/>
          </a:p>
        </p:txBody>
      </p:sp>
      <p:sp>
        <p:nvSpPr>
          <p:cNvPr id="8" name="テキスト ボックス 7">
            <a:extLst>
              <a:ext uri="{FF2B5EF4-FFF2-40B4-BE49-F238E27FC236}">
                <a16:creationId xmlns:a16="http://schemas.microsoft.com/office/drawing/2014/main" id="{311E1CEB-F7BD-46E1-820A-21023D27D170}"/>
              </a:ext>
            </a:extLst>
          </p:cNvPr>
          <p:cNvSpPr txBox="1"/>
          <p:nvPr/>
        </p:nvSpPr>
        <p:spPr>
          <a:xfrm>
            <a:off x="5531123" y="4513808"/>
            <a:ext cx="1603324" cy="200055"/>
          </a:xfrm>
          <a:prstGeom prst="rect">
            <a:avLst/>
          </a:prstGeom>
          <a:noFill/>
        </p:spPr>
        <p:txBody>
          <a:bodyPr wrap="none" rtlCol="0">
            <a:spAutoFit/>
          </a:bodyPr>
          <a:lstStyle/>
          <a:p>
            <a:r>
              <a:rPr kumimoji="1" lang="en-US" altLang="ja-JP" sz="700" dirty="0"/>
              <a:t>** </a:t>
            </a:r>
            <a:r>
              <a:rPr kumimoji="1" lang="ja-JP" altLang="en-US" sz="700" dirty="0"/>
              <a:t>設計もとの配列から類似度</a:t>
            </a:r>
            <a:r>
              <a:rPr kumimoji="1" lang="en-US" altLang="ja-JP" sz="700" dirty="0"/>
              <a:t>30%</a:t>
            </a:r>
            <a:r>
              <a:rPr kumimoji="1" lang="ja-JP" altLang="en-US" sz="700" dirty="0"/>
              <a:t>以下</a:t>
            </a:r>
            <a:endParaRPr kumimoji="1" lang="en-US" altLang="ja-JP" sz="700" dirty="0"/>
          </a:p>
        </p:txBody>
      </p:sp>
      <p:sp>
        <p:nvSpPr>
          <p:cNvPr id="11" name="矢印: 右 10">
            <a:extLst>
              <a:ext uri="{FF2B5EF4-FFF2-40B4-BE49-F238E27FC236}">
                <a16:creationId xmlns:a16="http://schemas.microsoft.com/office/drawing/2014/main" id="{F83F2C47-DFA1-4133-923F-CFC2BB1F8D5C}"/>
              </a:ext>
            </a:extLst>
          </p:cNvPr>
          <p:cNvSpPr/>
          <p:nvPr/>
        </p:nvSpPr>
        <p:spPr>
          <a:xfrm>
            <a:off x="9656064" y="4361408"/>
            <a:ext cx="611682" cy="30480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8F7B0E10-D554-4683-9439-66EF1E29BC0E}"/>
              </a:ext>
            </a:extLst>
          </p:cNvPr>
          <p:cNvSpPr txBox="1"/>
          <p:nvPr/>
        </p:nvSpPr>
        <p:spPr>
          <a:xfrm>
            <a:off x="10277333" y="4369579"/>
            <a:ext cx="1585690" cy="307777"/>
          </a:xfrm>
          <a:prstGeom prst="rect">
            <a:avLst/>
          </a:prstGeom>
          <a:noFill/>
        </p:spPr>
        <p:txBody>
          <a:bodyPr wrap="none" rtlCol="0">
            <a:spAutoFit/>
          </a:bodyPr>
          <a:lstStyle/>
          <a:p>
            <a:r>
              <a:rPr kumimoji="1" lang="ja-JP" altLang="en-US" sz="1400" dirty="0"/>
              <a:t>テーマ見直しを判断</a:t>
            </a:r>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8735833" y="764494"/>
            <a:ext cx="3526928"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000000"/>
                </a:solidFill>
                <a:effectLst/>
                <a:uLnTx/>
                <a:uFillTx/>
              </a:rPr>
              <a:t>* CBD : Cellulose Binding Domain, </a:t>
            </a:r>
            <a:r>
              <a:rPr kumimoji="1" lang="ja-JP" altLang="en-US" sz="1050" b="0" i="0" u="none" strike="noStrike" kern="0" cap="none" spc="0" normalizeH="0" baseline="0" noProof="0" dirty="0">
                <a:ln>
                  <a:noFill/>
                </a:ln>
                <a:solidFill>
                  <a:srgbClr val="000000"/>
                </a:solidFill>
                <a:effectLst/>
                <a:uLnTx/>
                <a:uFillTx/>
              </a:rPr>
              <a:t>セルロース結合ドメイン</a:t>
            </a:r>
          </a:p>
        </p:txBody>
      </p:sp>
    </p:spTree>
    <p:extLst>
      <p:ext uri="{BB962C8B-B14F-4D97-AF65-F5344CB8AC3E}">
        <p14:creationId xmlns:p14="http://schemas.microsoft.com/office/powerpoint/2010/main" val="556739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kumimoji="1" lang="en-US" altLang="ja-JP" sz="1600" dirty="0"/>
            </a:br>
            <a:r>
              <a:rPr kumimoji="1" lang="ja-JP" altLang="en-US" sz="2700" dirty="0"/>
              <a:t>各要素技術開発の成果・課題一覧</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extLst>
              <p:ext uri="{D42A27DB-BD31-4B8C-83A1-F6EECF244321}">
                <p14:modId xmlns:p14="http://schemas.microsoft.com/office/powerpoint/2010/main" val="215655398"/>
              </p:ext>
            </p:extLst>
          </p:nvPr>
        </p:nvGraphicFramePr>
        <p:xfrm>
          <a:off x="997376" y="1072842"/>
          <a:ext cx="9832315" cy="5243674"/>
        </p:xfrm>
        <a:graphic>
          <a:graphicData uri="http://schemas.openxmlformats.org/drawingml/2006/table">
            <a:tbl>
              <a:tblPr firstRow="1" bandRow="1"/>
              <a:tblGrid>
                <a:gridCol w="1484249">
                  <a:extLst>
                    <a:ext uri="{9D8B030D-6E8A-4147-A177-3AD203B41FA5}">
                      <a16:colId xmlns:a16="http://schemas.microsoft.com/office/drawing/2014/main" val="4199550302"/>
                    </a:ext>
                  </a:extLst>
                </a:gridCol>
                <a:gridCol w="1510120">
                  <a:extLst>
                    <a:ext uri="{9D8B030D-6E8A-4147-A177-3AD203B41FA5}">
                      <a16:colId xmlns:a16="http://schemas.microsoft.com/office/drawing/2014/main" val="153761606"/>
                    </a:ext>
                  </a:extLst>
                </a:gridCol>
                <a:gridCol w="4948471">
                  <a:extLst>
                    <a:ext uri="{9D8B030D-6E8A-4147-A177-3AD203B41FA5}">
                      <a16:colId xmlns:a16="http://schemas.microsoft.com/office/drawing/2014/main" val="3657235250"/>
                    </a:ext>
                  </a:extLst>
                </a:gridCol>
                <a:gridCol w="667832">
                  <a:extLst>
                    <a:ext uri="{9D8B030D-6E8A-4147-A177-3AD203B41FA5}">
                      <a16:colId xmlns:a16="http://schemas.microsoft.com/office/drawing/2014/main" val="1762705530"/>
                    </a:ext>
                  </a:extLst>
                </a:gridCol>
                <a:gridCol w="1221643">
                  <a:extLst>
                    <a:ext uri="{9D8B030D-6E8A-4147-A177-3AD203B41FA5}">
                      <a16:colId xmlns:a16="http://schemas.microsoft.com/office/drawing/2014/main" val="3544288377"/>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r>
                        <a:rPr kumimoji="1" lang="en-US" altLang="ja-JP" sz="1050" dirty="0"/>
                        <a:t>p18</a:t>
                      </a:r>
                      <a:r>
                        <a:rPr kumimoji="1" lang="ja-JP" altLang="en-US" sz="1050" dirty="0"/>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r>
                        <a:rPr kumimoji="1" lang="en-US" altLang="ja-JP" sz="1050" b="1" dirty="0">
                          <a:solidFill>
                            <a:schemeClr val="bg1"/>
                          </a:solidFill>
                        </a:rPr>
                        <a:t>p18</a:t>
                      </a:r>
                      <a:r>
                        <a:rPr kumimoji="1" lang="ja-JP" altLang="en-US" sz="1050" b="1" dirty="0">
                          <a:solidFill>
                            <a:schemeClr val="bg1"/>
                          </a:solidFill>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参照先</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1200" dirty="0"/>
                        <a:t>A. </a:t>
                      </a:r>
                    </a:p>
                    <a:p>
                      <a:r>
                        <a:rPr kumimoji="1" lang="ja-JP" altLang="en-US" sz="12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1000" dirty="0"/>
                        <a:t>A1. </a:t>
                      </a:r>
                      <a:r>
                        <a:rPr kumimoji="1" lang="ja-JP" altLang="en-US" sz="1000" dirty="0"/>
                        <a:t>側鎖最適化</a:t>
                      </a:r>
                      <a:endParaRPr kumimoji="1" lang="en-US" altLang="ja-JP"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b="0" dirty="0"/>
                        <a:t>Rosetta</a:t>
                      </a:r>
                      <a:r>
                        <a:rPr kumimoji="1" lang="ja-JP" altLang="en-US" sz="1000" b="0" dirty="0"/>
                        <a:t>エネルギー関数に基づく側鎖改変のキャッチアップ</a:t>
                      </a:r>
                      <a:endParaRPr kumimoji="1" lang="en-US" altLang="ja-JP" sz="1000" b="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vMerge="1">
                  <a:txBody>
                    <a:bodyPr/>
                    <a:lstStyle/>
                    <a:p>
                      <a:endParaRPr kumimoji="1" lang="en-US" altLang="ja-JP" sz="7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指定改変率の中から評価値の高い候補の探索手法の開発</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a:t>〇</a:t>
                      </a:r>
                      <a:endParaRPr kumimoji="1" lang="ja-JP"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tc>
                <a:tc>
                  <a:txBody>
                    <a:bodyPr/>
                    <a:lstStyle/>
                    <a:p>
                      <a:r>
                        <a:rPr kumimoji="1" lang="en-US" altLang="ja-JP" sz="1000" dirty="0"/>
                        <a:t>A2. </a:t>
                      </a:r>
                      <a:r>
                        <a:rPr kumimoji="1" lang="ja-JP" altLang="en-US" sz="1000" dirty="0"/>
                        <a:t>足場の設計・選択</a:t>
                      </a:r>
                      <a:endParaRPr kumimoji="1" lang="en-US" altLang="ja-JP"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主鎖構造の選定（設計はなし）、機能部位の埋め込み</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200" dirty="0"/>
                        <a:t>×</a:t>
                      </a:r>
                      <a:endParaRPr kumimoji="1" lang="ja-JP" alt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kumimoji="1" lang="en-US" altLang="ja-JP" sz="1000" dirty="0"/>
                        <a:t>-</a:t>
                      </a:r>
                      <a:endParaRPr kumimoji="1" lang="ja-JP" altLang="en-US" sz="10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1200" dirty="0"/>
                        <a:t>B, C</a:t>
                      </a:r>
                    </a:p>
                    <a:p>
                      <a:r>
                        <a:rPr kumimoji="1" lang="ja-JP" altLang="en-US" sz="12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10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rPr>
                        <a:t>構造</a:t>
                      </a:r>
                      <a:r>
                        <a:rPr lang="en-US" altLang="ja-JP" sz="1000" b="0" dirty="0">
                          <a:solidFill>
                            <a:schemeClr val="tx1"/>
                          </a:solidFill>
                        </a:rPr>
                        <a:t>DB</a:t>
                      </a:r>
                      <a:r>
                        <a:rPr lang="ja-JP" altLang="en-US" sz="1000" b="0" dirty="0">
                          <a:solidFill>
                            <a:schemeClr val="tx1"/>
                          </a:solidFill>
                        </a:rPr>
                        <a:t>からの特徴抽出</a:t>
                      </a:r>
                    </a:p>
                    <a:p>
                      <a:pPr algn="l"/>
                      <a:endParaRPr lang="ja-JP" altLang="en-US" sz="10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a:t>
                      </a:r>
                      <a:endParaRPr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dirty="0"/>
                        <a:t>p.14</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a:solidFill>
                            <a:schemeClr val="tx1"/>
                          </a:solidFill>
                        </a:rPr>
                        <a:t>Wet</a:t>
                      </a:r>
                      <a:r>
                        <a:rPr lang="ja-JP" altLang="en-US" sz="1000" b="0" dirty="0">
                          <a:solidFill>
                            <a:schemeClr val="tx1"/>
                          </a:solidFill>
                        </a:rPr>
                        <a:t>実験データからの特徴抽出</a:t>
                      </a:r>
                    </a:p>
                    <a:p>
                      <a:pPr algn="l"/>
                      <a:endParaRPr lang="ja-JP" altLang="en-US" sz="10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p.15</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10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p.16</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1000" b="0" dirty="0">
                          <a:solidFill>
                            <a:schemeClr val="tx1"/>
                          </a:solidFill>
                        </a:rPr>
                        <a:t>MD</a:t>
                      </a:r>
                      <a:r>
                        <a:rPr lang="ja-JP" altLang="en-US" sz="10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p.16</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tx1"/>
                          </a:solidFill>
                        </a:rPr>
                        <a:t>深層学習による結合スコアの予測</a:t>
                      </a:r>
                      <a:endParaRPr kumimoji="1" lang="en-US" altLang="ja-JP" sz="1000" b="0" dirty="0">
                        <a:solidFill>
                          <a:schemeClr val="tx1"/>
                        </a:solidFill>
                      </a:endParaRPr>
                    </a:p>
                    <a:p>
                      <a:pPr algn="l"/>
                      <a:endParaRPr lang="ja-JP" altLang="en-US" sz="10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ja-JP" sz="1000" b="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r h="0">
                <a:tc rowSpan="7">
                  <a:txBody>
                    <a:bodyPr/>
                    <a:lstStyle/>
                    <a:p>
                      <a:r>
                        <a:rPr kumimoji="1" lang="en-US" altLang="ja-JP" sz="1200" dirty="0"/>
                        <a:t>D.</a:t>
                      </a:r>
                    </a:p>
                    <a:p>
                      <a:r>
                        <a:rPr kumimoji="1" lang="en-US" altLang="ja-JP" sz="1200" dirty="0"/>
                        <a:t>Wet</a:t>
                      </a:r>
                      <a:r>
                        <a:rPr kumimoji="1" lang="ja-JP" altLang="en-US" sz="1200" dirty="0"/>
                        <a:t>実験による評価</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10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p.17</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10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セルロース</a:t>
                      </a:r>
                      <a:r>
                        <a:rPr lang="en-US" altLang="ja-JP" sz="1000" b="0" dirty="0">
                          <a:solidFill>
                            <a:schemeClr val="tx1"/>
                          </a:solidFill>
                        </a:rPr>
                        <a:t>TLC</a:t>
                      </a:r>
                      <a:r>
                        <a:rPr lang="ja-JP" altLang="en-US" sz="10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p.17</a:t>
                      </a:r>
                      <a:endParaRPr kumimoji="1" lang="ja-JP" altLang="en-US" sz="10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endParaRPr kumimoji="1" lang="en-US" altLang="ja-JP" sz="12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kumimoji="1" lang="en-US" altLang="ja-JP" sz="1000" dirty="0"/>
                        <a:t>p.18</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6" name="テキスト ボックス 5">
            <a:extLst>
              <a:ext uri="{FF2B5EF4-FFF2-40B4-BE49-F238E27FC236}">
                <a16:creationId xmlns:a16="http://schemas.microsoft.com/office/drawing/2014/main" id="{32C95F0B-49ED-4335-B7DF-2C62458F0C5E}"/>
              </a:ext>
            </a:extLst>
          </p:cNvPr>
          <p:cNvSpPr txBox="1"/>
          <p:nvPr/>
        </p:nvSpPr>
        <p:spPr>
          <a:xfrm>
            <a:off x="6217117" y="773121"/>
            <a:ext cx="4684296" cy="307777"/>
          </a:xfrm>
          <a:prstGeom prst="rect">
            <a:avLst/>
          </a:prstGeom>
          <a:noFill/>
        </p:spPr>
        <p:txBody>
          <a:bodyPr wrap="none" rtlCol="0">
            <a:spAutoFit/>
          </a:bodyPr>
          <a:lstStyle/>
          <a:p>
            <a:r>
              <a:rPr kumimoji="1" lang="ja-JP" altLang="en-US" sz="1400" dirty="0"/>
              <a:t>〇：期待した結果が得られた、△：課題を残した、</a:t>
            </a:r>
            <a:r>
              <a:rPr kumimoji="1" lang="en-US" altLang="ja-JP" sz="1400" dirty="0"/>
              <a:t>×</a:t>
            </a:r>
            <a:r>
              <a:rPr kumimoji="1" lang="ja-JP" altLang="en-US" sz="1400" dirty="0"/>
              <a:t>：未着手</a:t>
            </a:r>
          </a:p>
        </p:txBody>
      </p:sp>
      <p:sp>
        <p:nvSpPr>
          <p:cNvPr id="8" name="テキスト ボックス 7">
            <a:extLst>
              <a:ext uri="{FF2B5EF4-FFF2-40B4-BE49-F238E27FC236}">
                <a16:creationId xmlns:a16="http://schemas.microsoft.com/office/drawing/2014/main" id="{CE87167E-105F-4836-B65F-668E97C25CA9}"/>
              </a:ext>
            </a:extLst>
          </p:cNvPr>
          <p:cNvSpPr txBox="1"/>
          <p:nvPr/>
        </p:nvSpPr>
        <p:spPr>
          <a:xfrm>
            <a:off x="9693154" y="365564"/>
            <a:ext cx="2173993" cy="307777"/>
          </a:xfrm>
          <a:prstGeom prst="rect">
            <a:avLst/>
          </a:prstGeom>
          <a:noFill/>
        </p:spPr>
        <p:txBody>
          <a:bodyPr wrap="none" rtlCol="0">
            <a:spAutoFit/>
          </a:bodyPr>
          <a:lstStyle/>
          <a:p>
            <a:r>
              <a:rPr kumimoji="1" lang="ja-JP" altLang="en-US" sz="1400" b="1" dirty="0">
                <a:solidFill>
                  <a:schemeClr val="bg1"/>
                </a:solidFill>
              </a:rPr>
              <a:t>詳細は付録</a:t>
            </a:r>
            <a:r>
              <a:rPr kumimoji="1" lang="en-US" altLang="ja-JP" sz="1400" b="1" dirty="0">
                <a:solidFill>
                  <a:schemeClr val="bg1"/>
                </a:solidFill>
              </a:rPr>
              <a:t>p33, 34</a:t>
            </a:r>
            <a:r>
              <a:rPr kumimoji="1" lang="ja-JP" altLang="en-US" sz="1400" b="1" dirty="0">
                <a:solidFill>
                  <a:schemeClr val="bg1"/>
                </a:solidFill>
              </a:rPr>
              <a:t>を参照</a:t>
            </a:r>
          </a:p>
        </p:txBody>
      </p:sp>
    </p:spTree>
    <p:extLst>
      <p:ext uri="{BB962C8B-B14F-4D97-AF65-F5344CB8AC3E}">
        <p14:creationId xmlns:p14="http://schemas.microsoft.com/office/powerpoint/2010/main" val="1834455376"/>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31F331DB42C084B8D7863C98E06A145" ma:contentTypeVersion="14" ma:contentTypeDescription="新しいドキュメントを作成します。" ma:contentTypeScope="" ma:versionID="07eb1e6a79ff23c8faeac972460d0616">
  <xsd:schema xmlns:xsd="http://www.w3.org/2001/XMLSchema" xmlns:xs="http://www.w3.org/2001/XMLSchema" xmlns:p="http://schemas.microsoft.com/office/2006/metadata/properties" xmlns:ns3="e305107f-1574-460a-8e9f-8231850e7ced" xmlns:ns4="712b2640-dd72-44f8-8f7d-af0d89c8bbc4" targetNamespace="http://schemas.microsoft.com/office/2006/metadata/properties" ma:root="true" ma:fieldsID="7cfb780ca0a7aa0280dff00af052a7e7" ns3:_="" ns4:_="">
    <xsd:import namespace="e305107f-1574-460a-8e9f-8231850e7ced"/>
    <xsd:import namespace="712b2640-dd72-44f8-8f7d-af0d89c8bb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5107f-1574-460a-8e9f-8231850e7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2b2640-dd72-44f8-8f7d-af0d89c8bbc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D3BCE5-0234-417F-9034-FB7A948E3C23}">
  <ds:schemaRefs>
    <ds:schemaRef ds:uri="http://schemas.microsoft.com/sharepoint/v3/contenttype/forms"/>
  </ds:schemaRefs>
</ds:datastoreItem>
</file>

<file path=customXml/itemProps2.xml><?xml version="1.0" encoding="utf-8"?>
<ds:datastoreItem xmlns:ds="http://schemas.openxmlformats.org/officeDocument/2006/customXml" ds:itemID="{6355857B-B5B5-4342-8114-0A45499B94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5107f-1574-460a-8e9f-8231850e7ced"/>
    <ds:schemaRef ds:uri="712b2640-dd72-44f8-8f7d-af0d89c8b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71730C-6573-4DEF-876A-B38A186A33CC}">
  <ds:schemaRefs>
    <ds:schemaRef ds:uri="712b2640-dd72-44f8-8f7d-af0d89c8bbc4"/>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305107f-1574-460a-8e9f-8231850e7ce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Yokogawa_Standard_PPTtemplate_2021N</Template>
  <TotalTime>1263</TotalTime>
  <Words>12821</Words>
  <Application>Microsoft Office PowerPoint</Application>
  <PresentationFormat>ワイド画面</PresentationFormat>
  <Paragraphs>1561</Paragraphs>
  <Slides>52</Slides>
  <Notes>39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52</vt:i4>
      </vt:variant>
    </vt:vector>
  </HeadingPairs>
  <TitlesOfParts>
    <vt:vector size="60" baseType="lpstr">
      <vt:lpstr>-apple-system</vt:lpstr>
      <vt:lpstr>BlinkMacSystemFont</vt:lpstr>
      <vt:lpstr>Meiryo UI</vt:lpstr>
      <vt:lpstr>游ゴシック</vt:lpstr>
      <vt:lpstr>Arial</vt:lpstr>
      <vt:lpstr>Consolas</vt:lpstr>
      <vt:lpstr>Wingdings</vt:lpstr>
      <vt:lpstr>Yokogawa_Template_Standard</vt:lpstr>
      <vt:lpstr>人工的なセルロース結合性タンパク質の設計に関する研究 成果報告資料</vt:lpstr>
      <vt:lpstr>本打合せの目的</vt:lpstr>
      <vt:lpstr>本日の内容</vt:lpstr>
      <vt:lpstr>活動内容の振り返り 本テーマの背景</vt:lpstr>
      <vt:lpstr>活動内容の振り返り 本テーマの狙い</vt:lpstr>
      <vt:lpstr>活動内容の振り返り 研究開発のスコープ、フィージビリティスタディの進め方</vt:lpstr>
      <vt:lpstr>活動内容の振り返り 研究開発のスコープ、フィージビリティスタディの進め方</vt:lpstr>
      <vt:lpstr>成果概要 共同研究サマリ</vt:lpstr>
      <vt:lpstr>各要素技術の成果・課題：設計戦略と要素技術開発  各要素技術開発の成果・課題一覧</vt:lpstr>
      <vt:lpstr>各要素技術の成果・課題：設計戦略と要素技術開発  当初想定した設計戦略の現状</vt:lpstr>
      <vt:lpstr>成果概要 2023年度下半期の活動</vt:lpstr>
      <vt:lpstr>各要素技術の成果・課題：社内でのプロジェクトの進め方 「バイオ系物質生産」・「タンパク質設計」プロジェクトの進め方</vt:lpstr>
      <vt:lpstr>本日の内容</vt:lpstr>
      <vt:lpstr>本日の内容</vt:lpstr>
      <vt:lpstr>今後について 共同研究契約について</vt:lpstr>
      <vt:lpstr>今後について 今後に向けたテーマ見直しのポイント</vt:lpstr>
      <vt:lpstr>今後について 次期社内テーマ起動に向けた活動概要</vt:lpstr>
      <vt:lpstr>今後について FY22下期計画</vt:lpstr>
      <vt:lpstr>今後について FY22下期でのお願い</vt:lpstr>
      <vt:lpstr>PowerPoint プレゼンテーション</vt:lpstr>
      <vt:lpstr>各要素技術開発の成果・課題一覧（1/2）</vt:lpstr>
      <vt:lpstr>各要素技術開発の成果・課題一覧（1/2）</vt:lpstr>
      <vt:lpstr>バイオマスリファイナリの課題</vt:lpstr>
      <vt:lpstr>バイオマス分解酵素の課題</vt:lpstr>
      <vt:lpstr>リグノセルロース系バイオマスの産業応用上の課題に焦点を当てた設計・改変</vt:lpstr>
      <vt:lpstr>調査活動②の概要</vt:lpstr>
      <vt:lpstr>これまでの経緯</vt:lpstr>
      <vt:lpstr>設計対象（TrCel7Aのセルロース結合ドメイン）</vt:lpstr>
      <vt:lpstr>2Qの実験</vt:lpstr>
      <vt:lpstr>セルロース分解酵素の合成・評価の実施可能性確認</vt:lpstr>
      <vt:lpstr>2Q実施結果と下期実施内容</vt:lpstr>
      <vt:lpstr>東京大学での実験 実施スケジュール</vt:lpstr>
      <vt:lpstr>対象②　設計CBDの組み換え、発現・活性の確認</vt:lpstr>
      <vt:lpstr>対象③　ファーメンターを用いたタンパク質合成・活性確認</vt:lpstr>
      <vt:lpstr>対象④　発現・活性の確認</vt:lpstr>
      <vt:lpstr>補足１ 　実験対象</vt:lpstr>
      <vt:lpstr>補足２ 　対象② TeCel7A-TrCBM1 設計CBDの組み換え（詳細）　1/2</vt:lpstr>
      <vt:lpstr>補足２ 　対象② TeCel7A-TrCBM1 設計CBDの組み換え（詳細）　2/2</vt:lpstr>
      <vt:lpstr>補足3 　酵母でのタンパク質合成（詳細） </vt:lpstr>
      <vt:lpstr>補足４ 2Q実施内容：酵母を用いたセルラーゼの合成・活性評価実験</vt:lpstr>
      <vt:lpstr>参考文献</vt:lpstr>
      <vt:lpstr>活動内容の振り返り 計画と実績</vt:lpstr>
      <vt:lpstr>各要素技術の成果・課題：タンパク質設計の技術動向  立体構造予測技術（AlphaFold2 Google DeepMind 2021）</vt:lpstr>
      <vt:lpstr>各要素技術の成果・課題：タンパク質設計の技術動向  機能性タンパク質設計技術</vt:lpstr>
      <vt:lpstr>各要素技術の成果・課題：タンパク質設計の技術動向  本テーマの設計戦略とAlphaFold2以後に報告された方法の違い</vt:lpstr>
      <vt:lpstr>各要素技術の成果・課題：設計戦略と要素技術開発  タンパク質設計戦略</vt:lpstr>
      <vt:lpstr>各要素技術の成果・課題：設計戦略と要素技術開発  B/C. 機能性の机上評価、DBデータの特徴抽出</vt:lpstr>
      <vt:lpstr>各要素技術の成果・課題：設計戦略と要素技術開発  B/C. 機能性の机上評価、実験データからの特徴抽出</vt:lpstr>
      <vt:lpstr>各要素技術の成果・課題：設計戦略と要素技術開発  B/C. 機能性の机上評価、分子シミュレーション</vt:lpstr>
      <vt:lpstr>各要素技術の成果・課題：設計戦略と要素技術開発  D. Wet評価、セルロース結合性の簡易評価</vt:lpstr>
      <vt:lpstr>各要素技術の成果・課題：設計戦略と要素技術開発  D. Wet評価、結合性の定量評価</vt:lpstr>
      <vt:lpstr>各要素技術の成果・課題：設計戦略と要素技術開発  設計タンパク質の評価軸と本テーマの現状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2022年1月度 月報</dc:title>
  <dc:creator>Izaki, Fumiaki (Fumiaki.Izaki@jp.yokogawa.com)</dc:creator>
  <cp:lastModifiedBy>Kumagai, Wataru (Wataru.Kumagai@yokogawa.com)</cp:lastModifiedBy>
  <cp:revision>68</cp:revision>
  <dcterms:created xsi:type="dcterms:W3CDTF">2022-01-25T08:03:00Z</dcterms:created>
  <dcterms:modified xsi:type="dcterms:W3CDTF">2023-03-16T06:27:30Z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0x010100331F331DB42C084B8D7863C98E06A145</vt:lpwstr>
  </property>
  <property fmtid="{D5CDD505-2E9C-101B-9397-08002B2CF9AE}" pid="3" name="MSIP_Label_5103fc50-f95d-49bb-8c65-b0d4cdcf5706_Enabled">
    <vt:lpwstr>true</vt:lpwstr>
  </property>
  <property fmtid="{D5CDD505-2E9C-101B-9397-08002B2CF9AE}" pid="4" name="MSIP_Label_5103fc50-f95d-49bb-8c65-b0d4cdcf5706_SetDate">
    <vt:lpwstr>2022-11-21T02:14:08Z</vt:lpwstr>
  </property>
  <property fmtid="{D5CDD505-2E9C-101B-9397-08002B2CF9AE}" pid="5" name="MSIP_Label_5103fc50-f95d-49bb-8c65-b0d4cdcf5706_Method">
    <vt:lpwstr>Privileged</vt:lpwstr>
  </property>
  <property fmtid="{D5CDD505-2E9C-101B-9397-08002B2CF9AE}" pid="6" name="MSIP_Label_5103fc50-f95d-49bb-8c65-b0d4cdcf5706_Name">
    <vt:lpwstr>Confidential</vt:lpwstr>
  </property>
  <property fmtid="{D5CDD505-2E9C-101B-9397-08002B2CF9AE}" pid="7" name="MSIP_Label_5103fc50-f95d-49bb-8c65-b0d4cdcf5706_SiteId">
    <vt:lpwstr>0da2a83b-13d9-4a35-965f-ec53a220ed9d</vt:lpwstr>
  </property>
  <property fmtid="{D5CDD505-2E9C-101B-9397-08002B2CF9AE}" pid="8" name="MSIP_Label_5103fc50-f95d-49bb-8c65-b0d4cdcf5706_ActionId">
    <vt:lpwstr>bb99b7f9-7b58-4fa6-a011-bfa865eeb5e8</vt:lpwstr>
  </property>
  <property fmtid="{D5CDD505-2E9C-101B-9397-08002B2CF9AE}" pid="9" name="MSIP_Label_5103fc50-f95d-49bb-8c65-b0d4cdcf5706_ContentBits">
    <vt:lpwstr>0</vt:lpwstr>
  </property>
</Properties>
</file>